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76905F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76905F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76905F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76905F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76905F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76905F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76905F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76905F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76905F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76905F"/>
        </a:fontRef>
        <a:srgbClr val="76905F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D2CCDB"/>
          </a:solidFill>
        </a:fill>
      </a:tcStyle>
    </a:wholeTbl>
    <a:band2H>
      <a:tcTxStyle/>
      <a:tcStyle>
        <a:tcBdr/>
        <a:fill>
          <a:solidFill>
            <a:srgbClr val="EAE7EE"/>
          </a:solidFill>
        </a:fill>
      </a:tcStyle>
    </a:band2H>
    <a:firstCol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381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381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76905F"/>
        </a:fontRef>
        <a:srgbClr val="76905F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E2DCD4"/>
          </a:solidFill>
        </a:fill>
      </a:tcStyle>
    </a:wholeTbl>
    <a:band2H>
      <a:tcTxStyle/>
      <a:tcStyle>
        <a:tcBdr/>
        <a:fill>
          <a:solidFill>
            <a:srgbClr val="F1EEEA"/>
          </a:solidFill>
        </a:fill>
      </a:tcStyle>
    </a:band2H>
    <a:firstCol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381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381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76905F"/>
        </a:fontRef>
        <a:srgbClr val="76905F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D4CACA"/>
          </a:solidFill>
        </a:fill>
      </a:tcStyle>
    </a:wholeTbl>
    <a:band2H>
      <a:tcTxStyle/>
      <a:tcStyle>
        <a:tcBdr/>
        <a:fill>
          <a:solidFill>
            <a:srgbClr val="EBE6E6"/>
          </a:solidFill>
        </a:fill>
      </a:tcStyle>
    </a:band2H>
    <a:firstCol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381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381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76905F"/>
        </a:fontRef>
        <a:srgbClr val="76905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EEE9"/>
          </a:solidFill>
        </a:fill>
      </a:tcStyle>
    </a:wholeTbl>
    <a:band2H>
      <a:tcTxStyle/>
      <a:tcStyle>
        <a:tcBdr/>
        <a:fill>
          <a:solidFill>
            <a:schemeClr val="accent1"/>
          </a:solidFill>
        </a:fill>
      </a:tcStyle>
    </a:band2H>
    <a:firstCol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76905F"/>
        </a:fontRef>
        <a:srgbClr val="76905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76905F"/>
              </a:solidFill>
              <a:prstDash val="solid"/>
              <a:round/>
            </a:ln>
          </a:top>
          <a:bottom>
            <a:ln w="25400" cap="flat">
              <a:solidFill>
                <a:srgbClr val="76905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6905F"/>
              </a:solidFill>
              <a:prstDash val="solid"/>
              <a:round/>
            </a:ln>
          </a:top>
          <a:bottom>
            <a:ln w="25400" cap="flat">
              <a:solidFill>
                <a:srgbClr val="76905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76905F"/>
        </a:fontRef>
        <a:srgbClr val="76905F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D5DBD1"/>
          </a:solidFill>
        </a:fill>
      </a:tcStyle>
    </a:wholeTbl>
    <a:band2H>
      <a:tcTxStyle/>
      <a:tcStyle>
        <a:tcBdr/>
        <a:fill>
          <a:solidFill>
            <a:srgbClr val="EBEEE9"/>
          </a:solidFill>
        </a:fill>
      </a:tcStyle>
    </a:band2H>
    <a:firstCol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76905F"/>
          </a:solidFill>
        </a:fill>
      </a:tcStyle>
    </a:firstCol>
    <a:la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381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76905F"/>
          </a:solidFill>
        </a:fill>
      </a:tcStyle>
    </a:lastRow>
    <a:fir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381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76905F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>
              <a:alpha val="20000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>
              <a:alpha val="20000"/>
            </a:schemeClr>
          </a:solidFill>
        </a:fill>
      </a:tcStyle>
    </a:firstCol>
    <a:la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508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50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/>
          <p:nvPr/>
        </p:nvSpPr>
        <p:spPr>
          <a:xfrm>
            <a:off x="777240" y="0"/>
            <a:ext cx="7543801" cy="304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xfrm>
            <a:off x="762000" y="3200400"/>
            <a:ext cx="7543800" cy="15240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Title Text</a:t>
            </a:r>
          </a:p>
        </p:txBody>
      </p:sp>
      <p:sp>
        <p:nvSpPr>
          <p:cNvPr id="1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62000" y="4724400"/>
            <a:ext cx="6858000" cy="9906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600"/>
              </a:spcBef>
              <a:buClrTx/>
              <a:buSzTx/>
              <a:buFontTx/>
              <a:buNone/>
              <a:defRPr sz="2800"/>
            </a:lvl1pPr>
            <a:lvl2pPr marL="0" indent="0">
              <a:spcBef>
                <a:spcPts val="600"/>
              </a:spcBef>
              <a:buClrTx/>
              <a:buSzTx/>
              <a:buFontTx/>
              <a:buNone/>
              <a:defRPr sz="2800"/>
            </a:lvl2pPr>
            <a:lvl3pPr marL="0" indent="0">
              <a:spcBef>
                <a:spcPts val="600"/>
              </a:spcBef>
              <a:buClrTx/>
              <a:buSzTx/>
              <a:buFontTx/>
              <a:buNone/>
              <a:defRPr sz="2800"/>
            </a:lvl3pPr>
            <a:lvl4pPr marL="0" indent="0">
              <a:spcBef>
                <a:spcPts val="600"/>
              </a:spcBef>
              <a:buClrTx/>
              <a:buSzTx/>
              <a:buFontTx/>
              <a:buNone/>
              <a:defRPr sz="2800"/>
            </a:lvl4pPr>
            <a:lvl5pPr marL="0" indent="0">
              <a:spcBef>
                <a:spcPts val="600"/>
              </a:spcBef>
              <a:buClrTx/>
              <a:buSzTx/>
              <a:buFontTx/>
              <a:buNone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Rectangle 6"/>
          <p:cNvSpPr/>
          <p:nvPr/>
        </p:nvSpPr>
        <p:spPr>
          <a:xfrm>
            <a:off x="777240" y="6172200"/>
            <a:ext cx="7543801" cy="2743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914400" y="685800"/>
            <a:ext cx="7239000" cy="3886200"/>
          </a:xfrm>
          <a:prstGeom prst="rect">
            <a:avLst/>
          </a:prstGeom>
        </p:spPr>
        <p:txBody>
          <a:bodyPr anchor="t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Text"/>
          <p:cNvSpPr txBox="1">
            <a:spLocks noGrp="1"/>
          </p:cNvSpPr>
          <p:nvPr>
            <p:ph type="title"/>
          </p:nvPr>
        </p:nvSpPr>
        <p:spPr>
          <a:xfrm>
            <a:off x="762000" y="685801"/>
            <a:ext cx="1828800" cy="541019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1" name="Body Level One…"/>
          <p:cNvSpPr txBox="1">
            <a:spLocks noGrp="1"/>
          </p:cNvSpPr>
          <p:nvPr>
            <p:ph type="body" idx="1"/>
          </p:nvPr>
        </p:nvSpPr>
        <p:spPr>
          <a:xfrm>
            <a:off x="2590800" y="685801"/>
            <a:ext cx="5715000" cy="4876802"/>
          </a:xfrm>
          <a:prstGeom prst="rect">
            <a:avLst/>
          </a:prstGeom>
        </p:spPr>
        <p:txBody>
          <a:bodyPr anchor="t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6"/>
          <p:cNvSpPr/>
          <p:nvPr/>
        </p:nvSpPr>
        <p:spPr>
          <a:xfrm>
            <a:off x="777240" y="0"/>
            <a:ext cx="7543801" cy="304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34" name="Title Text"/>
          <p:cNvSpPr txBox="1"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  <a:prstGeom prst="rect">
            <a:avLst/>
          </a:prstGeom>
        </p:spPr>
        <p:txBody>
          <a:bodyPr/>
          <a:lstStyle>
            <a:lvl1pPr>
              <a:defRPr cap="all"/>
            </a:lvl1pPr>
          </a:lstStyle>
          <a:p>
            <a:r>
              <a:t>Title Text</a:t>
            </a:r>
          </a:p>
        </p:txBody>
      </p:sp>
      <p:sp>
        <p:nvSpPr>
          <p:cNvPr id="3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62000" y="4953000"/>
            <a:ext cx="6858000" cy="9144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600"/>
              </a:spcBef>
              <a:buClrTx/>
              <a:buSzTx/>
              <a:buFontTx/>
              <a:buNone/>
              <a:defRPr sz="2800"/>
            </a:lvl1pPr>
            <a:lvl2pPr marL="0" indent="0">
              <a:spcBef>
                <a:spcPts val="600"/>
              </a:spcBef>
              <a:buClrTx/>
              <a:buSzTx/>
              <a:buFontTx/>
              <a:buNone/>
              <a:defRPr sz="2800"/>
            </a:lvl2pPr>
            <a:lvl3pPr marL="0" indent="0">
              <a:spcBef>
                <a:spcPts val="600"/>
              </a:spcBef>
              <a:buClrTx/>
              <a:buSzTx/>
              <a:buFontTx/>
              <a:buNone/>
              <a:defRPr sz="2800"/>
            </a:lvl3pPr>
            <a:lvl4pPr marL="0" indent="0">
              <a:spcBef>
                <a:spcPts val="600"/>
              </a:spcBef>
              <a:buClrTx/>
              <a:buSzTx/>
              <a:buFontTx/>
              <a:buNone/>
              <a:defRPr sz="2800"/>
            </a:lvl4pPr>
            <a:lvl5pPr marL="0" indent="0">
              <a:spcBef>
                <a:spcPts val="600"/>
              </a:spcBef>
              <a:buClrTx/>
              <a:buSzTx/>
              <a:buFontTx/>
              <a:buNone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Rectangle 7"/>
          <p:cNvSpPr/>
          <p:nvPr/>
        </p:nvSpPr>
        <p:spPr>
          <a:xfrm>
            <a:off x="777240" y="6172200"/>
            <a:ext cx="7543801" cy="2743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762000" y="609601"/>
            <a:ext cx="3657600" cy="3767329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640080" indent="-320040">
              <a:spcBef>
                <a:spcPts val="600"/>
              </a:spcBef>
              <a:defRPr sz="2800"/>
            </a:lvl2pPr>
            <a:lvl3pPr marL="960119" indent="-320038">
              <a:spcBef>
                <a:spcPts val="600"/>
              </a:spcBef>
              <a:defRPr sz="2800"/>
            </a:lvl3pPr>
            <a:lvl4pPr marL="1270000" indent="-355600">
              <a:spcBef>
                <a:spcPts val="600"/>
              </a:spcBef>
              <a:defRPr sz="2800"/>
            </a:lvl4pPr>
            <a:lvl5pPr marL="14986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58951" y="609600"/>
            <a:ext cx="3657602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600"/>
              </a:spcBef>
              <a:buClrTx/>
              <a:buSzTx/>
              <a:buFontTx/>
              <a:buNone/>
              <a:defRPr sz="2800">
                <a:latin typeface="Impact"/>
                <a:ea typeface="Impact"/>
                <a:cs typeface="Impact"/>
                <a:sym typeface="Impact"/>
              </a:defRPr>
            </a:lvl1pPr>
            <a:lvl2pPr marL="0" indent="0">
              <a:spcBef>
                <a:spcPts val="600"/>
              </a:spcBef>
              <a:buClrTx/>
              <a:buSzTx/>
              <a:buFontTx/>
              <a:buNone/>
              <a:defRPr sz="2800">
                <a:latin typeface="Impact"/>
                <a:ea typeface="Impact"/>
                <a:cs typeface="Impact"/>
                <a:sym typeface="Impact"/>
              </a:defRPr>
            </a:lvl2pPr>
            <a:lvl3pPr marL="0" indent="0">
              <a:spcBef>
                <a:spcPts val="600"/>
              </a:spcBef>
              <a:buClrTx/>
              <a:buSzTx/>
              <a:buFontTx/>
              <a:buNone/>
              <a:defRPr sz="2800">
                <a:latin typeface="Impact"/>
                <a:ea typeface="Impact"/>
                <a:cs typeface="Impact"/>
                <a:sym typeface="Impact"/>
              </a:defRPr>
            </a:lvl3pPr>
            <a:lvl4pPr marL="0" indent="0">
              <a:spcBef>
                <a:spcPts val="600"/>
              </a:spcBef>
              <a:buClrTx/>
              <a:buSzTx/>
              <a:buFontTx/>
              <a:buNone/>
              <a:defRPr sz="2800">
                <a:latin typeface="Impact"/>
                <a:ea typeface="Impact"/>
                <a:cs typeface="Impact"/>
                <a:sym typeface="Impact"/>
              </a:defRPr>
            </a:lvl4pPr>
            <a:lvl5pPr marL="0" indent="0">
              <a:spcBef>
                <a:spcPts val="600"/>
              </a:spcBef>
              <a:buClrTx/>
              <a:buSzTx/>
              <a:buFontTx/>
              <a:buNone/>
              <a:defRPr sz="2800">
                <a:latin typeface="Impact"/>
                <a:ea typeface="Impact"/>
                <a:cs typeface="Impact"/>
                <a:sym typeface="Impac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152" y="609598"/>
            <a:ext cx="3657604" cy="639767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6" name="Straight Connector 10"/>
          <p:cNvSpPr/>
          <p:nvPr/>
        </p:nvSpPr>
        <p:spPr>
          <a:xfrm>
            <a:off x="758949" y="1249361"/>
            <a:ext cx="3657607" cy="1592"/>
          </a:xfrm>
          <a:prstGeom prst="line">
            <a:avLst/>
          </a:prstGeom>
          <a:ln w="15875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57" name="Straight Connector 12"/>
          <p:cNvSpPr/>
          <p:nvPr/>
        </p:nvSpPr>
        <p:spPr>
          <a:xfrm>
            <a:off x="4645150" y="1249361"/>
            <a:ext cx="3657604" cy="1592"/>
          </a:xfrm>
          <a:prstGeom prst="line">
            <a:avLst/>
          </a:prstGeom>
          <a:ln w="15875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itle Text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710866" y="457200"/>
            <a:ext cx="4594934" cy="4114799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62001" y="457200"/>
            <a:ext cx="2673657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3" name="Straight Connector 9"/>
          <p:cNvSpPr/>
          <p:nvPr/>
        </p:nvSpPr>
        <p:spPr>
          <a:xfrm flipH="1">
            <a:off x="3581399" y="610391"/>
            <a:ext cx="1590" cy="3810007"/>
          </a:xfrm>
          <a:prstGeom prst="line">
            <a:avLst/>
          </a:prstGeom>
          <a:ln w="15875">
            <a:solidFill>
              <a:srgbClr val="98989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Text"/>
          <p:cNvSpPr txBox="1">
            <a:spLocks noGrp="1"/>
          </p:cNvSpPr>
          <p:nvPr>
            <p:ph type="title"/>
          </p:nvPr>
        </p:nvSpPr>
        <p:spPr>
          <a:xfrm>
            <a:off x="758951" y="4572000"/>
            <a:ext cx="6784849" cy="1600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2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777240" y="457200"/>
            <a:ext cx="7543801" cy="2895600"/>
          </a:xfrm>
          <a:prstGeom prst="rect">
            <a:avLst/>
          </a:prstGeom>
          <a:ln w="6350">
            <a:solidFill>
              <a:srgbClr val="303030"/>
            </a:solidFill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50391" y="3505200"/>
            <a:ext cx="7391401" cy="804863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400"/>
              </a:spcBef>
              <a:buClrTx/>
              <a:buSzTx/>
              <a:buFontTx/>
              <a:buNone/>
              <a:defRPr sz="1800"/>
            </a:lvl1pPr>
            <a:lvl2pPr marL="0" indent="0">
              <a:spcBef>
                <a:spcPts val="400"/>
              </a:spcBef>
              <a:buClrTx/>
              <a:buSzTx/>
              <a:buFontTx/>
              <a:buNone/>
              <a:defRPr sz="1800"/>
            </a:lvl2pPr>
            <a:lvl3pPr marL="0" indent="0">
              <a:spcBef>
                <a:spcPts val="400"/>
              </a:spcBef>
              <a:buClrTx/>
              <a:buSzTx/>
              <a:buFontTx/>
              <a:buNone/>
              <a:defRPr sz="1800"/>
            </a:lvl3pPr>
            <a:lvl4pPr marL="0" indent="0">
              <a:spcBef>
                <a:spcPts val="400"/>
              </a:spcBef>
              <a:buClrTx/>
              <a:buSzTx/>
              <a:buFontTx/>
              <a:buNone/>
              <a:defRPr sz="1800"/>
            </a:lvl4pPr>
            <a:lvl5pPr marL="0" indent="0">
              <a:spcBef>
                <a:spcPts val="400"/>
              </a:spcBef>
              <a:buClrTx/>
              <a:buSzTx/>
              <a:buFont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777240" y="0"/>
            <a:ext cx="7543801" cy="381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3" name="Rectangle 8"/>
          <p:cNvSpPr/>
          <p:nvPr/>
        </p:nvSpPr>
        <p:spPr>
          <a:xfrm>
            <a:off x="777240" y="6172200"/>
            <a:ext cx="7543801" cy="2743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998367" y="5640262"/>
            <a:ext cx="383636" cy="4597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2400">
                <a:solidFill>
                  <a:srgbClr val="7B3DB3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7B3DB3"/>
          </a:solidFill>
          <a:uFillTx/>
          <a:latin typeface="Impact"/>
          <a:ea typeface="Impact"/>
          <a:cs typeface="Impact"/>
          <a:sym typeface="Impact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7B3DB3"/>
          </a:solidFill>
          <a:uFillTx/>
          <a:latin typeface="Impact"/>
          <a:ea typeface="Impact"/>
          <a:cs typeface="Impact"/>
          <a:sym typeface="Impact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7B3DB3"/>
          </a:solidFill>
          <a:uFillTx/>
          <a:latin typeface="Impact"/>
          <a:ea typeface="Impact"/>
          <a:cs typeface="Impact"/>
          <a:sym typeface="Impact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7B3DB3"/>
          </a:solidFill>
          <a:uFillTx/>
          <a:latin typeface="Impact"/>
          <a:ea typeface="Impact"/>
          <a:cs typeface="Impact"/>
          <a:sym typeface="Impact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7B3DB3"/>
          </a:solidFill>
          <a:uFillTx/>
          <a:latin typeface="Impact"/>
          <a:ea typeface="Impact"/>
          <a:cs typeface="Impact"/>
          <a:sym typeface="Impact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7B3DB3"/>
          </a:solidFill>
          <a:uFillTx/>
          <a:latin typeface="Impact"/>
          <a:ea typeface="Impact"/>
          <a:cs typeface="Impact"/>
          <a:sym typeface="Impact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7B3DB3"/>
          </a:solidFill>
          <a:uFillTx/>
          <a:latin typeface="Impact"/>
          <a:ea typeface="Impact"/>
          <a:cs typeface="Impact"/>
          <a:sym typeface="Impact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7B3DB3"/>
          </a:solidFill>
          <a:uFillTx/>
          <a:latin typeface="Impact"/>
          <a:ea typeface="Impact"/>
          <a:cs typeface="Impact"/>
          <a:sym typeface="Impact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7B3DB3"/>
          </a:solidFill>
          <a:uFillTx/>
          <a:latin typeface="Impact"/>
          <a:ea typeface="Impact"/>
          <a:cs typeface="Impact"/>
          <a:sym typeface="Impact"/>
        </a:defRPr>
      </a:lvl9pPr>
    </p:titleStyle>
    <p:bodyStyle>
      <a:lvl1pPr marL="274320" marR="0" indent="-27432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303030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619298" marR="0" indent="-299257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303030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914400" marR="0" indent="-274319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303030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1219200" marR="0" indent="-3048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303030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1447800" marR="0" indent="-3048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303030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176022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303030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2016249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303030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230886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303030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2583177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303030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mpact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mpact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mpact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mpact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mpact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mpact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mpact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mpact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mpac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tem.idaho.gov/wp-content/uploads/2019/05/Externship-Final-Weekly-Report-Template.pdf" TargetMode="External"/><Relationship Id="rId2" Type="http://schemas.openxmlformats.org/officeDocument/2006/relationships/hyperlink" Target="https://stem.idaho.gov/wp-content/uploads/2019/05/Externship-Interim-Weekly-Report-Template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tem.idaho.gov/wp-content/uploads/2017/11/How-to-Submit-a-Report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tem.idaho.gov/wp-content/uploads/2019/05/Externships2019_withLink.docx" TargetMode="External"/><Relationship Id="rId2" Type="http://schemas.openxmlformats.org/officeDocument/2006/relationships/hyperlink" Target="https://stem.idaho.gov/wp-content/uploads/2020/04/Externships-Syllabus-2020_withLink.docx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partnerships@stem.idaho.gov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stephanie.lee@stem.Idaho.gov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Sondra.chadd@stem.Idaho.gov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stephanie.lee@stem.Idaho.gov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mailto:stephanie.lee@stem.Idaho.gov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itle 1"/>
          <p:cNvSpPr txBox="1">
            <a:spLocks noGrp="1"/>
          </p:cNvSpPr>
          <p:nvPr>
            <p:ph type="ctrTitle"/>
          </p:nvPr>
        </p:nvSpPr>
        <p:spPr>
          <a:xfrm>
            <a:off x="819150" y="76200"/>
            <a:ext cx="7505700" cy="2362200"/>
          </a:xfrm>
          <a:prstGeom prst="rect">
            <a:avLst/>
          </a:prstGeom>
        </p:spPr>
        <p:txBody>
          <a:bodyPr/>
          <a:lstStyle/>
          <a:p>
            <a:pPr algn="ctr" defTabSz="740663">
              <a:defRPr sz="486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Externship Conference Call</a:t>
            </a:r>
            <a:br/>
            <a:r>
              <a:t>May 13, 2020</a:t>
            </a:r>
          </a:p>
          <a:p>
            <a:pPr algn="ctr" defTabSz="740663">
              <a:defRPr sz="405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4:00-5:00 pm</a:t>
            </a:r>
          </a:p>
        </p:txBody>
      </p:sp>
      <p:sp>
        <p:nvSpPr>
          <p:cNvPr id="122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5740400" y="5803898"/>
            <a:ext cx="2667000" cy="941835"/>
          </a:xfrm>
          <a:prstGeom prst="rect">
            <a:avLst/>
          </a:prstGeom>
        </p:spPr>
        <p:txBody>
          <a:bodyPr/>
          <a:lstStyle/>
          <a:p>
            <a:pPr algn="r" defTabSz="713230">
              <a:spcBef>
                <a:spcPts val="400"/>
              </a:spcBef>
              <a:defRPr sz="2100" b="1"/>
            </a:pPr>
            <a:endParaRPr/>
          </a:p>
          <a:p>
            <a:pPr algn="r" defTabSz="713230">
              <a:spcBef>
                <a:spcPts val="400"/>
              </a:spcBef>
              <a:defRPr sz="2100" b="1"/>
            </a:pPr>
            <a:r>
              <a:t>5:00 - 6:00 pm (MST)</a:t>
            </a:r>
          </a:p>
        </p:txBody>
      </p:sp>
      <p:pic>
        <p:nvPicPr>
          <p:cNvPr id="123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3444240"/>
            <a:ext cx="4419600" cy="17373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Anyone not had contact from your host site?…"/>
          <p:cNvSpPr txBox="1">
            <a:spLocks noGrp="1"/>
          </p:cNvSpPr>
          <p:nvPr>
            <p:ph type="body" idx="4294967295"/>
          </p:nvPr>
        </p:nvSpPr>
        <p:spPr>
          <a:xfrm>
            <a:off x="599974" y="2235199"/>
            <a:ext cx="7898332" cy="3767140"/>
          </a:xfrm>
          <a:prstGeom prst="rect">
            <a:avLst/>
          </a:prstGeom>
        </p:spPr>
        <p:txBody>
          <a:bodyPr/>
          <a:lstStyle/>
          <a:p>
            <a:pPr>
              <a:defRPr sz="3200"/>
            </a:pPr>
            <a:r>
              <a:t>Anyone not had contact from your host site?</a:t>
            </a:r>
          </a:p>
          <a:p>
            <a:pPr>
              <a:defRPr sz="3200"/>
            </a:pPr>
            <a:r>
              <a:t>Please email John contact information for site mentor</a:t>
            </a:r>
          </a:p>
          <a:p>
            <a:pPr marL="594359" lvl="1" indent="-274320">
              <a:defRPr sz="3200"/>
            </a:pPr>
            <a:r>
              <a:t>Name</a:t>
            </a:r>
          </a:p>
          <a:p>
            <a:pPr marL="594359" lvl="1" indent="-274320">
              <a:defRPr sz="3200"/>
            </a:pPr>
            <a:r>
              <a:t>Email address</a:t>
            </a:r>
          </a:p>
          <a:p>
            <a:pPr marL="594359" lvl="1" indent="-274320">
              <a:defRPr sz="3200"/>
            </a:pPr>
            <a:r>
              <a:t>Work phone number</a:t>
            </a:r>
          </a:p>
        </p:txBody>
      </p:sp>
      <p:sp>
        <p:nvSpPr>
          <p:cNvPr id="172" name="Communicating with the Host Site (John)"/>
          <p:cNvSpPr txBox="1">
            <a:spLocks noGrp="1"/>
          </p:cNvSpPr>
          <p:nvPr>
            <p:ph type="title" idx="4294967295"/>
          </p:nvPr>
        </p:nvSpPr>
        <p:spPr>
          <a:xfrm>
            <a:off x="891540" y="228599"/>
            <a:ext cx="7315201" cy="183674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Communicating with the Host Site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Body"/>
          <p:cNvSpPr txBox="1">
            <a:spLocks noGrp="1"/>
          </p:cNvSpPr>
          <p:nvPr>
            <p:ph type="body" sz="quarter" idx="4294967295"/>
          </p:nvPr>
        </p:nvSpPr>
        <p:spPr>
          <a:xfrm>
            <a:off x="4409438" y="7480348"/>
            <a:ext cx="3581405" cy="203152"/>
          </a:xfrm>
          <a:prstGeom prst="rect">
            <a:avLst/>
          </a:prstGeom>
        </p:spPr>
        <p:txBody>
          <a:bodyPr/>
          <a:lstStyle/>
          <a:p>
            <a:pPr marL="109728" indent="-109728" defTabSz="365759">
              <a:lnSpc>
                <a:spcPct val="80000"/>
              </a:lnSpc>
              <a:spcBef>
                <a:spcPts val="200"/>
              </a:spcBef>
              <a:defRPr sz="800"/>
            </a:pPr>
            <a:endParaRPr/>
          </a:p>
        </p:txBody>
      </p:sp>
      <p:sp>
        <p:nvSpPr>
          <p:cNvPr id="175" name="Connecting Your Experience to the Classroom (Ang)"/>
          <p:cNvSpPr txBox="1">
            <a:spLocks noGrp="1"/>
          </p:cNvSpPr>
          <p:nvPr>
            <p:ph type="title" idx="4294967295"/>
          </p:nvPr>
        </p:nvSpPr>
        <p:spPr>
          <a:xfrm>
            <a:off x="914400" y="139698"/>
            <a:ext cx="7315200" cy="1836742"/>
          </a:xfrm>
          <a:prstGeom prst="rect">
            <a:avLst/>
          </a:prstGeom>
        </p:spPr>
        <p:txBody>
          <a:bodyPr/>
          <a:lstStyle>
            <a:lvl1pPr algn="ctr" defTabSz="832102">
              <a:defRPr sz="4900"/>
            </a:lvl1pPr>
          </a:lstStyle>
          <a:p>
            <a:r>
              <a:t>Connecting Your Experience to the Classroom</a:t>
            </a:r>
          </a:p>
        </p:txBody>
      </p:sp>
      <p:pic>
        <p:nvPicPr>
          <p:cNvPr id="176" name="Screen Shot 2019-05-02 at 2.08.19 PM.png" descr="Screen Shot 2019-05-02 at 2.08.1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199" y="2041922"/>
            <a:ext cx="3391072" cy="40647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Screen Shot 2019-05-02 at 2.08.52 PM.png" descr="Screen Shot 2019-05-02 at 2.08.52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506" y="2041922"/>
            <a:ext cx="3916869" cy="40647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Journal…"/>
          <p:cNvSpPr txBox="1">
            <a:spLocks noGrp="1"/>
          </p:cNvSpPr>
          <p:nvPr>
            <p:ph type="body" idx="4294967295"/>
          </p:nvPr>
        </p:nvSpPr>
        <p:spPr>
          <a:xfrm>
            <a:off x="493970" y="2032000"/>
            <a:ext cx="8110341" cy="382657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68833" indent="-268833" defTabSz="896111">
              <a:lnSpc>
                <a:spcPct val="90000"/>
              </a:lnSpc>
              <a:spcBef>
                <a:spcPts val="400"/>
              </a:spcBef>
              <a:defRPr sz="2352"/>
            </a:pPr>
            <a:r>
              <a:t>Journal structure</a:t>
            </a:r>
          </a:p>
          <a:p>
            <a:pPr marL="268833" indent="-268833" defTabSz="896111">
              <a:lnSpc>
                <a:spcPct val="90000"/>
              </a:lnSpc>
              <a:spcBef>
                <a:spcPts val="400"/>
              </a:spcBef>
              <a:defRPr sz="2352"/>
            </a:pPr>
            <a:r>
              <a:t>Interim Weekly Report: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https://stem.idaho.gov/wp-content/uploads/2019/05/Externship-Interim-Weekly-Report-Template.pdf</a:t>
            </a:r>
          </a:p>
          <a:p>
            <a:pPr marL="606912" lvl="1" indent="-293271" defTabSz="896111">
              <a:lnSpc>
                <a:spcPct val="90000"/>
              </a:lnSpc>
              <a:spcBef>
                <a:spcPts val="400"/>
              </a:spcBef>
              <a:defRPr sz="2352"/>
            </a:pPr>
            <a:r>
              <a:t>On-the-job photo</a:t>
            </a:r>
          </a:p>
          <a:p>
            <a:pPr marL="268833" indent="-268833" defTabSz="896111">
              <a:lnSpc>
                <a:spcPct val="90000"/>
              </a:lnSpc>
              <a:spcBef>
                <a:spcPts val="400"/>
              </a:spcBef>
              <a:defRPr sz="2352"/>
            </a:pPr>
            <a:r>
              <a:t>Final Weekly Report: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https://stem.idaho.gov/wp-content/uploads/2019/05/Externship-Final-Weekly-Report-Template.pdf</a:t>
            </a:r>
          </a:p>
          <a:p>
            <a:pPr marL="268833" indent="-268833" defTabSz="896111">
              <a:lnSpc>
                <a:spcPct val="90000"/>
              </a:lnSpc>
              <a:spcBef>
                <a:spcPts val="400"/>
              </a:spcBef>
              <a:defRPr sz="2352"/>
            </a:pPr>
            <a:r>
              <a:t>Report instructions: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https://stem.idaho.gov/wp-content/uploads/2017/11/How-to-Submit-a-Report.pdf</a:t>
            </a:r>
            <a:endParaRPr u="sng">
              <a:solidFill>
                <a:srgbClr val="0000FF"/>
              </a:solidFill>
              <a:uFill>
                <a:solidFill>
                  <a:srgbClr val="0000FF"/>
                </a:solidFill>
              </a:uFill>
            </a:endParaRPr>
          </a:p>
          <a:p>
            <a:pPr marL="606912" lvl="1" indent="-293271" defTabSz="896111">
              <a:lnSpc>
                <a:spcPct val="90000"/>
              </a:lnSpc>
              <a:spcBef>
                <a:spcPts val="400"/>
              </a:spcBef>
              <a:defRPr sz="2352" u="sng">
                <a:solidFill>
                  <a:srgbClr val="0433FF"/>
                </a:solidFill>
                <a:uFill>
                  <a:solidFill>
                    <a:srgbClr val="0000FF"/>
                  </a:solidFill>
                </a:uFill>
              </a:defRPr>
            </a:pPr>
            <a:r>
              <a:t>Video: https://youtu.be/RZAqh7lA8yw</a:t>
            </a:r>
          </a:p>
        </p:txBody>
      </p:sp>
      <p:sp>
        <p:nvSpPr>
          <p:cNvPr id="180" name="Requirements for all Externs (Crispin)"/>
          <p:cNvSpPr txBox="1">
            <a:spLocks noGrp="1"/>
          </p:cNvSpPr>
          <p:nvPr>
            <p:ph type="title" idx="4294967295"/>
          </p:nvPr>
        </p:nvSpPr>
        <p:spPr>
          <a:xfrm>
            <a:off x="914400" y="177798"/>
            <a:ext cx="7315200" cy="1836742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Requirements for all Externs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Lesson plans using template provided"/>
          <p:cNvSpPr txBox="1">
            <a:spLocks noGrp="1"/>
          </p:cNvSpPr>
          <p:nvPr>
            <p:ph type="body" idx="4294967295"/>
          </p:nvPr>
        </p:nvSpPr>
        <p:spPr>
          <a:xfrm>
            <a:off x="393760" y="2222500"/>
            <a:ext cx="8310761" cy="3779838"/>
          </a:xfrm>
          <a:prstGeom prst="rect">
            <a:avLst/>
          </a:prstGeom>
        </p:spPr>
        <p:txBody>
          <a:bodyPr/>
          <a:lstStyle/>
          <a:p>
            <a:r>
              <a:rPr dirty="0"/>
              <a:t>How many are planning to sign up for credit?</a:t>
            </a:r>
          </a:p>
          <a:p>
            <a:r>
              <a:rPr dirty="0"/>
              <a:t>Lesson plans using template provided (included in Final Weekly Report)</a:t>
            </a:r>
          </a:p>
          <a:p>
            <a:r>
              <a:rPr dirty="0"/>
              <a:t>Syllabus Link: </a:t>
            </a: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https://stem.idaho.gov/wp-content/uploads/20</a:t>
            </a:r>
            <a:r>
              <a:rPr lang="en-US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20</a:t>
            </a: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/0</a:t>
            </a:r>
            <a:r>
              <a:rPr lang="en-US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4</a:t>
            </a: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/Externships</a:t>
            </a:r>
            <a:r>
              <a:rPr lang="en-US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-Syllabus-</a:t>
            </a: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20</a:t>
            </a:r>
            <a:r>
              <a:rPr lang="en-US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20</a:t>
            </a: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_withLink.docx</a:t>
            </a:r>
            <a:endParaRPr u="sng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hlinkClick r:id="rId3"/>
            </a:endParaRPr>
          </a:p>
        </p:txBody>
      </p:sp>
      <p:sp>
        <p:nvSpPr>
          <p:cNvPr id="183" name="Additional Requirements for Credit (Crispin)"/>
          <p:cNvSpPr txBox="1">
            <a:spLocks noGrp="1"/>
          </p:cNvSpPr>
          <p:nvPr>
            <p:ph type="title" idx="4294967295"/>
          </p:nvPr>
        </p:nvSpPr>
        <p:spPr>
          <a:xfrm>
            <a:off x="914400" y="215899"/>
            <a:ext cx="7315200" cy="183674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Additional Requirements for Credit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John McFarlane…"/>
          <p:cNvSpPr txBox="1">
            <a:spLocks noGrp="1"/>
          </p:cNvSpPr>
          <p:nvPr>
            <p:ph type="body" sz="half" idx="4294967295"/>
          </p:nvPr>
        </p:nvSpPr>
        <p:spPr>
          <a:xfrm>
            <a:off x="406756" y="2082800"/>
            <a:ext cx="8330487" cy="2387600"/>
          </a:xfrm>
          <a:prstGeom prst="rect">
            <a:avLst/>
          </a:prstGeom>
        </p:spPr>
        <p:txBody>
          <a:bodyPr/>
          <a:lstStyle/>
          <a:p>
            <a:pPr>
              <a:defRPr sz="3200"/>
            </a:pPr>
            <a:r>
              <a:t>John McFarlane</a:t>
            </a:r>
          </a:p>
          <a:p>
            <a:pPr>
              <a:defRPr sz="32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  <a:r>
              <a:rPr>
                <a:hlinkClick r:id="rId2"/>
              </a:rPr>
              <a:t>partnerships@stem.idaho.gov</a:t>
            </a:r>
          </a:p>
          <a:p>
            <a:pPr>
              <a:defRPr sz="3200"/>
            </a:pPr>
            <a:r>
              <a:t>208-231-1466</a:t>
            </a:r>
          </a:p>
          <a:p>
            <a:pPr>
              <a:defRPr sz="3200"/>
            </a:pPr>
            <a:r>
              <a:t>At least one site visit over the summer</a:t>
            </a:r>
          </a:p>
        </p:txBody>
      </p:sp>
      <p:sp>
        <p:nvSpPr>
          <p:cNvPr id="186" name="STEM AC Contact (John)"/>
          <p:cNvSpPr txBox="1">
            <a:spLocks noGrp="1"/>
          </p:cNvSpPr>
          <p:nvPr>
            <p:ph type="title" idx="4294967295"/>
          </p:nvPr>
        </p:nvSpPr>
        <p:spPr>
          <a:xfrm>
            <a:off x="914400" y="63498"/>
            <a:ext cx="7315200" cy="1493644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STEM AC Contact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Questions?"/>
          <p:cNvSpPr txBox="1">
            <a:spLocks noGrp="1"/>
          </p:cNvSpPr>
          <p:nvPr>
            <p:ph type="title" idx="4294967295"/>
          </p:nvPr>
        </p:nvSpPr>
        <p:spPr>
          <a:xfrm>
            <a:off x="891540" y="673098"/>
            <a:ext cx="7315201" cy="1836742"/>
          </a:xfrm>
          <a:prstGeom prst="rect">
            <a:avLst/>
          </a:prstGeom>
        </p:spPr>
        <p:txBody>
          <a:bodyPr/>
          <a:lstStyle/>
          <a:p>
            <a:pPr algn="ctr"/>
            <a:r>
              <a:t>Questions?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TEM AC Staff on the Call - Introductions (ang)"/>
          <p:cNvSpPr txBox="1">
            <a:spLocks noGrp="1"/>
          </p:cNvSpPr>
          <p:nvPr>
            <p:ph type="title" idx="4294967295"/>
          </p:nvPr>
        </p:nvSpPr>
        <p:spPr>
          <a:xfrm>
            <a:off x="891540" y="525460"/>
            <a:ext cx="7315201" cy="1311280"/>
          </a:xfrm>
          <a:prstGeom prst="rect">
            <a:avLst/>
          </a:prstGeom>
        </p:spPr>
        <p:txBody>
          <a:bodyPr/>
          <a:lstStyle>
            <a:lvl1pPr algn="ctr" defTabSz="676655">
              <a:defRPr sz="3900"/>
            </a:lvl1pPr>
          </a:lstStyle>
          <a:p>
            <a:r>
              <a:t>STEM AC Staff on the Call - Introductions</a:t>
            </a:r>
          </a:p>
        </p:txBody>
      </p:sp>
      <p:sp>
        <p:nvSpPr>
          <p:cNvPr id="126" name="Dr. Angela Hemingway - Executive Director…"/>
          <p:cNvSpPr txBox="1">
            <a:spLocks noGrp="1"/>
          </p:cNvSpPr>
          <p:nvPr>
            <p:ph type="body" idx="4294967295"/>
          </p:nvPr>
        </p:nvSpPr>
        <p:spPr>
          <a:xfrm>
            <a:off x="413068" y="1981199"/>
            <a:ext cx="8272144" cy="4046540"/>
          </a:xfrm>
          <a:prstGeom prst="rect">
            <a:avLst/>
          </a:prstGeom>
        </p:spPr>
        <p:txBody>
          <a:bodyPr/>
          <a:lstStyle/>
          <a:p>
            <a:pPr marL="260604" indent="-260604" defTabSz="868680">
              <a:lnSpc>
                <a:spcPct val="90000"/>
              </a:lnSpc>
              <a:spcBef>
                <a:spcPts val="400"/>
              </a:spcBef>
              <a:defRPr sz="2900"/>
            </a:pPr>
            <a:r>
              <a:t>Dr. Angela Hemingway - Executive Director</a:t>
            </a:r>
          </a:p>
          <a:p>
            <a:pPr marL="564641" lvl="1" indent="-260604" defTabSz="868680">
              <a:lnSpc>
                <a:spcPct val="90000"/>
              </a:lnSpc>
              <a:spcBef>
                <a:spcPts val="400"/>
              </a:spcBef>
            </a:pPr>
            <a:r>
              <a:t>angela.hemingway@stem.idaho.gov</a:t>
            </a:r>
          </a:p>
          <a:p>
            <a:pPr marL="260604" indent="-260604" defTabSz="868680">
              <a:lnSpc>
                <a:spcPct val="90000"/>
              </a:lnSpc>
              <a:spcBef>
                <a:spcPts val="400"/>
              </a:spcBef>
              <a:defRPr sz="2900"/>
            </a:pPr>
            <a:r>
              <a:t>Stephanie Lee - Grants &amp; Contracts Analyst</a:t>
            </a:r>
          </a:p>
          <a:p>
            <a:pPr marL="564641" lvl="1" indent="-260604" defTabSz="868680">
              <a:lnSpc>
                <a:spcPct val="90000"/>
              </a:lnSpc>
              <a:spcBef>
                <a:spcPts val="400"/>
              </a:spcBef>
            </a:pPr>
            <a:r>
              <a:t>stephanie.lee@stem.idaho.gov</a:t>
            </a:r>
          </a:p>
          <a:p>
            <a:pPr marL="260604" indent="-260604" defTabSz="868680">
              <a:lnSpc>
                <a:spcPct val="90000"/>
              </a:lnSpc>
              <a:spcBef>
                <a:spcPts val="400"/>
              </a:spcBef>
              <a:defRPr sz="2900"/>
            </a:pPr>
            <a:r>
              <a:t>Crispin Gravatt - Data &amp; Research Analyst</a:t>
            </a:r>
          </a:p>
          <a:p>
            <a:pPr marL="618933" lvl="1" indent="-314896" defTabSz="868680">
              <a:lnSpc>
                <a:spcPct val="90000"/>
              </a:lnSpc>
              <a:spcBef>
                <a:spcPts val="400"/>
              </a:spcBef>
            </a:pPr>
            <a:r>
              <a:rPr sz="2900"/>
              <a:t>crispin.gravatt</a:t>
            </a:r>
            <a:r>
              <a:t>@stem.idaho.gov</a:t>
            </a:r>
          </a:p>
          <a:p>
            <a:pPr marL="260604" indent="-260604" defTabSz="868680">
              <a:lnSpc>
                <a:spcPct val="90000"/>
              </a:lnSpc>
              <a:spcBef>
                <a:spcPts val="400"/>
              </a:spcBef>
              <a:defRPr sz="2900"/>
            </a:pPr>
            <a:r>
              <a:t>John McFarlane - Partnerships/Externship Coordinator</a:t>
            </a:r>
          </a:p>
          <a:p>
            <a:pPr marL="564641" lvl="1" indent="-260604" defTabSz="868680">
              <a:lnSpc>
                <a:spcPct val="90000"/>
              </a:lnSpc>
              <a:spcBef>
                <a:spcPts val="400"/>
              </a:spcBef>
            </a:pPr>
            <a:r>
              <a:t>partnerships@stem.idaho.gov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Externship Pilot Program Overview (Ang)"/>
          <p:cNvSpPr txBox="1">
            <a:spLocks noGrp="1"/>
          </p:cNvSpPr>
          <p:nvPr>
            <p:ph type="title" idx="4294967295"/>
          </p:nvPr>
        </p:nvSpPr>
        <p:spPr>
          <a:xfrm>
            <a:off x="914400" y="355599"/>
            <a:ext cx="7315200" cy="1294014"/>
          </a:xfrm>
          <a:prstGeom prst="rect">
            <a:avLst/>
          </a:prstGeom>
        </p:spPr>
        <p:txBody>
          <a:bodyPr/>
          <a:lstStyle/>
          <a:p>
            <a:pPr defTabSz="685800">
              <a:defRPr sz="4000"/>
            </a:pPr>
            <a:r>
              <a:t>Externship Pilot Program</a:t>
            </a:r>
            <a:r>
              <a:rPr sz="2100"/>
              <a:t> </a:t>
            </a:r>
            <a:r>
              <a:t>Overview</a:t>
            </a:r>
            <a:r>
              <a:rPr sz="2100"/>
              <a:t> </a:t>
            </a:r>
          </a:p>
        </p:txBody>
      </p:sp>
      <p:sp>
        <p:nvSpPr>
          <p:cNvPr id="129" name="Inclusive Dates: May 13th - September 8th…"/>
          <p:cNvSpPr txBox="1">
            <a:spLocks noGrp="1"/>
          </p:cNvSpPr>
          <p:nvPr>
            <p:ph type="body" sz="half" idx="4294967295"/>
          </p:nvPr>
        </p:nvSpPr>
        <p:spPr>
          <a:xfrm>
            <a:off x="680451" y="1562098"/>
            <a:ext cx="7737379" cy="2890396"/>
          </a:xfrm>
          <a:prstGeom prst="rect">
            <a:avLst/>
          </a:prstGeom>
        </p:spPr>
        <p:txBody>
          <a:bodyPr/>
          <a:lstStyle/>
          <a:p>
            <a:endParaRPr/>
          </a:p>
          <a:p>
            <a:pPr>
              <a:defRPr sz="3200"/>
            </a:pPr>
            <a:r>
              <a:t>Inclusive Dates: May 1st - September 7th</a:t>
            </a:r>
          </a:p>
          <a:p>
            <a:pPr>
              <a:defRPr sz="3200"/>
            </a:pPr>
            <a:r>
              <a:t>200 hours of work</a:t>
            </a:r>
          </a:p>
          <a:p>
            <a:pPr>
              <a:defRPr sz="3200"/>
            </a:pPr>
            <a:r>
              <a:t>Set up work schedule with site host</a:t>
            </a:r>
          </a:p>
          <a:p>
            <a:pPr>
              <a:defRPr sz="3200"/>
            </a:pPr>
            <a:r>
              <a:t>Subcontractor status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Body"/>
          <p:cNvSpPr txBox="1">
            <a:spLocks noGrp="1"/>
          </p:cNvSpPr>
          <p:nvPr>
            <p:ph type="body" sz="half" idx="4294967295"/>
          </p:nvPr>
        </p:nvSpPr>
        <p:spPr>
          <a:xfrm>
            <a:off x="1604862" y="1935065"/>
            <a:ext cx="5747662" cy="2254382"/>
          </a:xfrm>
          <a:prstGeom prst="rect">
            <a:avLst/>
          </a:prstGeom>
        </p:spPr>
        <p:txBody>
          <a:bodyPr/>
          <a:lstStyle/>
          <a:p>
            <a:pPr>
              <a:defRPr sz="2800"/>
            </a:pPr>
            <a:r>
              <a:t>Contract and W9</a:t>
            </a:r>
          </a:p>
          <a:p>
            <a:pPr>
              <a:defRPr sz="2800"/>
            </a:pPr>
            <a:r>
              <a:t>Invoice Template</a:t>
            </a:r>
          </a:p>
          <a:p>
            <a:pPr>
              <a:defRPr sz="2800"/>
            </a:pPr>
            <a:r>
              <a:t>Proposed and Daily Work Schedules</a:t>
            </a:r>
          </a:p>
        </p:txBody>
      </p:sp>
      <p:sp>
        <p:nvSpPr>
          <p:cNvPr id="132" name="Paperwork (Steph)"/>
          <p:cNvSpPr txBox="1">
            <a:spLocks noGrp="1"/>
          </p:cNvSpPr>
          <p:nvPr>
            <p:ph type="title" idx="4294967295"/>
          </p:nvPr>
        </p:nvSpPr>
        <p:spPr>
          <a:xfrm>
            <a:off x="914400" y="495300"/>
            <a:ext cx="7315200" cy="126375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Paperwork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Box 1"/>
          <p:cNvSpPr txBox="1"/>
          <p:nvPr/>
        </p:nvSpPr>
        <p:spPr>
          <a:xfrm>
            <a:off x="174743" y="438301"/>
            <a:ext cx="2491277" cy="44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 b="1"/>
            </a:lvl1pPr>
          </a:lstStyle>
          <a:p>
            <a:r>
              <a:t>Contract &amp; W9</a:t>
            </a:r>
          </a:p>
        </p:txBody>
      </p:sp>
      <p:sp>
        <p:nvSpPr>
          <p:cNvPr id="135" name="TextBox 2"/>
          <p:cNvSpPr txBox="1"/>
          <p:nvPr/>
        </p:nvSpPr>
        <p:spPr>
          <a:xfrm>
            <a:off x="132597" y="1006474"/>
            <a:ext cx="3214087" cy="2326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400"/>
            </a:pPr>
            <a:r>
              <a:t>Contract is between the STEM AC and you (independent contractor)</a:t>
            </a:r>
          </a:p>
          <a:p>
            <a:pPr>
              <a:defRPr sz="1400"/>
            </a:pPr>
            <a:r>
              <a:t>Below outlines a few of the sections within the contract (contract is 9 pages):</a:t>
            </a:r>
          </a:p>
          <a:p>
            <a:pPr marL="512762" indent="-285750">
              <a:buSzPct val="100000"/>
              <a:buFont typeface="Arial"/>
              <a:buChar char="•"/>
              <a:defRPr sz="1400"/>
            </a:pPr>
            <a:r>
              <a:t>Scope of Work (SOW)</a:t>
            </a:r>
          </a:p>
          <a:p>
            <a:pPr marL="512762" indent="-285750">
              <a:buSzPct val="100000"/>
              <a:buFont typeface="Arial"/>
              <a:buChar char="•"/>
              <a:defRPr sz="1400"/>
            </a:pPr>
            <a:r>
              <a:t>Terms of Payment</a:t>
            </a:r>
          </a:p>
          <a:p>
            <a:pPr marL="512762" indent="-285750">
              <a:buSzPct val="100000"/>
              <a:buFont typeface="Arial"/>
              <a:buChar char="•"/>
              <a:defRPr sz="1400"/>
            </a:pPr>
            <a:r>
              <a:t>Contractors Performance</a:t>
            </a:r>
          </a:p>
          <a:p>
            <a:pPr marL="512762" indent="-285750">
              <a:buSzPct val="100000"/>
              <a:buFont typeface="Arial"/>
              <a:buChar char="•"/>
              <a:defRPr sz="1400"/>
            </a:pPr>
            <a:r>
              <a:t>Reimbursement of Expenses</a:t>
            </a:r>
          </a:p>
          <a:p>
            <a:pPr marL="512762" indent="-285750">
              <a:buSzPct val="100000"/>
              <a:buFont typeface="Arial"/>
              <a:buChar char="•"/>
              <a:defRPr sz="1400"/>
            </a:pPr>
            <a:r>
              <a:t>Term of agreement &amp; Termination</a:t>
            </a:r>
          </a:p>
        </p:txBody>
      </p:sp>
      <p:grpSp>
        <p:nvGrpSpPr>
          <p:cNvPr id="145" name="Group 3"/>
          <p:cNvGrpSpPr/>
          <p:nvPr/>
        </p:nvGrpSpPr>
        <p:grpSpPr>
          <a:xfrm>
            <a:off x="3435267" y="596386"/>
            <a:ext cx="5568777" cy="6092893"/>
            <a:chOff x="-1" y="0"/>
            <a:chExt cx="5568775" cy="6092891"/>
          </a:xfrm>
        </p:grpSpPr>
        <p:grpSp>
          <p:nvGrpSpPr>
            <p:cNvPr id="140" name="Group 4"/>
            <p:cNvGrpSpPr/>
            <p:nvPr/>
          </p:nvGrpSpPr>
          <p:grpSpPr>
            <a:xfrm>
              <a:off x="-2" y="-1"/>
              <a:ext cx="4544014" cy="6092893"/>
              <a:chOff x="-1" y="0"/>
              <a:chExt cx="4544012" cy="6092891"/>
            </a:xfrm>
          </p:grpSpPr>
          <p:pic>
            <p:nvPicPr>
              <p:cNvPr id="136" name="Picture 9" descr="Picture 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2" y="-1"/>
                <a:ext cx="3396625" cy="4368656"/>
              </a:xfrm>
              <a:prstGeom prst="rect">
                <a:avLst/>
              </a:prstGeom>
              <a:ln w="3175" cap="flat">
                <a:solidFill>
                  <a:srgbClr val="76905F"/>
                </a:solidFill>
                <a:prstDash val="solid"/>
                <a:round/>
              </a:ln>
              <a:effectLst/>
            </p:spPr>
          </p:pic>
          <p:pic>
            <p:nvPicPr>
              <p:cNvPr id="137" name="Picture 10" descr="Pictur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5763" y="1000678"/>
                <a:ext cx="2983391" cy="3963008"/>
              </a:xfrm>
              <a:prstGeom prst="rect">
                <a:avLst/>
              </a:prstGeom>
              <a:ln w="3175" cap="flat">
                <a:solidFill>
                  <a:srgbClr val="76905F"/>
                </a:solidFill>
                <a:prstDash val="solid"/>
                <a:round/>
              </a:ln>
              <a:effectLst/>
            </p:spPr>
          </p:pic>
          <p:pic>
            <p:nvPicPr>
              <p:cNvPr id="138" name="Picture 11" descr="Picture 1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6881" y="1425751"/>
                <a:ext cx="3105281" cy="4242069"/>
              </a:xfrm>
              <a:prstGeom prst="rect">
                <a:avLst/>
              </a:prstGeom>
              <a:ln w="3175" cap="flat">
                <a:solidFill>
                  <a:srgbClr val="76905F"/>
                </a:solidFill>
                <a:prstDash val="solid"/>
                <a:round/>
              </a:ln>
              <a:effectLst/>
            </p:spPr>
          </p:pic>
          <p:pic>
            <p:nvPicPr>
              <p:cNvPr id="139" name="Picture 12" descr="Picture 1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84370" y="1891140"/>
                <a:ext cx="3059642" cy="4201752"/>
              </a:xfrm>
              <a:prstGeom prst="rect">
                <a:avLst/>
              </a:prstGeom>
              <a:ln w="3175" cap="flat">
                <a:solidFill>
                  <a:srgbClr val="76905F"/>
                </a:solidFill>
                <a:prstDash val="solid"/>
                <a:round/>
              </a:ln>
              <a:effectLst/>
            </p:spPr>
          </p:pic>
        </p:grpSp>
        <p:grpSp>
          <p:nvGrpSpPr>
            <p:cNvPr id="144" name="Group 5"/>
            <p:cNvGrpSpPr/>
            <p:nvPr/>
          </p:nvGrpSpPr>
          <p:grpSpPr>
            <a:xfrm>
              <a:off x="1484370" y="3299516"/>
              <a:ext cx="4084405" cy="2047239"/>
              <a:chOff x="0" y="0"/>
              <a:chExt cx="4084404" cy="2047238"/>
            </a:xfrm>
          </p:grpSpPr>
          <p:sp>
            <p:nvSpPr>
              <p:cNvPr id="141" name="TextBox 6"/>
              <p:cNvSpPr txBox="1"/>
              <p:nvPr/>
            </p:nvSpPr>
            <p:spPr>
              <a:xfrm>
                <a:off x="2293370" y="0"/>
                <a:ext cx="1791035" cy="204723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/>
              <a:p>
                <a:pPr>
                  <a:defRPr sz="1200"/>
                </a:pPr>
                <a:r>
                  <a:t>Contractor will need to fill in the blank information here and return to Steph, </a:t>
                </a:r>
                <a:r>
                  <a:rPr u="sng">
                    <a:solidFill>
                      <a:srgbClr val="0000FF"/>
                    </a:solidFill>
                    <a:uFill>
                      <a:solidFill>
                        <a:srgbClr val="0000FF"/>
                      </a:solidFill>
                    </a:uFill>
                    <a:hlinkClick r:id="rId6"/>
                  </a:rPr>
                  <a:t>stephanie.lee@stem.Idaho.gov</a:t>
                </a:r>
                <a:r>
                  <a:t>, or fax 208-322-0306, before any work can be done. </a:t>
                </a:r>
              </a:p>
              <a:p>
                <a:pPr>
                  <a:defRPr sz="1200"/>
                </a:pPr>
                <a:endParaRPr/>
              </a:p>
              <a:p>
                <a:pPr>
                  <a:defRPr sz="1200"/>
                </a:pPr>
                <a:r>
                  <a:t>*Steph will fill in the highlighted sections. </a:t>
                </a:r>
              </a:p>
            </p:txBody>
          </p:sp>
          <p:sp>
            <p:nvSpPr>
              <p:cNvPr id="142" name="Rectangle: Rounded Corners 7"/>
              <p:cNvSpPr/>
              <p:nvPr/>
            </p:nvSpPr>
            <p:spPr>
              <a:xfrm>
                <a:off x="0" y="437039"/>
                <a:ext cx="2204784" cy="1137362"/>
              </a:xfrm>
              <a:prstGeom prst="roundRect">
                <a:avLst>
                  <a:gd name="adj" fmla="val 16667"/>
                </a:avLst>
              </a:prstGeom>
              <a:noFill/>
              <a:ln w="19050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latin typeface="+mn-lt"/>
                    <a:ea typeface="+mn-ea"/>
                    <a:cs typeface="+mn-cs"/>
                    <a:sym typeface="Helvetica"/>
                  </a:defRPr>
                </a:pPr>
                <a:endParaRPr/>
              </a:p>
            </p:txBody>
          </p:sp>
          <p:sp>
            <p:nvSpPr>
              <p:cNvPr id="143" name="Straight Arrow Connector 8"/>
              <p:cNvSpPr/>
              <p:nvPr/>
            </p:nvSpPr>
            <p:spPr>
              <a:xfrm flipV="1">
                <a:off x="2204782" y="358855"/>
                <a:ext cx="284086" cy="493671"/>
              </a:xfrm>
              <a:prstGeom prst="line">
                <a:avLst/>
              </a:prstGeom>
              <a:noFill/>
              <a:ln w="9525" cap="flat">
                <a:solidFill>
                  <a:srgbClr val="FF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chemeClr val="accent1"/>
                    </a:solidFill>
                  </a:defRPr>
                </a:pPr>
                <a:endParaRPr/>
              </a:p>
            </p:txBody>
          </p:sp>
        </p:grpSp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Box 1"/>
          <p:cNvSpPr txBox="1"/>
          <p:nvPr/>
        </p:nvSpPr>
        <p:spPr>
          <a:xfrm>
            <a:off x="641273" y="419639"/>
            <a:ext cx="1364808" cy="44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 b="1"/>
            </a:lvl1pPr>
          </a:lstStyle>
          <a:p>
            <a:r>
              <a:t>W9 Form</a:t>
            </a:r>
          </a:p>
        </p:txBody>
      </p:sp>
      <p:sp>
        <p:nvSpPr>
          <p:cNvPr id="148" name="TextBox 2"/>
          <p:cNvSpPr txBox="1"/>
          <p:nvPr/>
        </p:nvSpPr>
        <p:spPr>
          <a:xfrm>
            <a:off x="353362" y="881302"/>
            <a:ext cx="3500182" cy="2733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400"/>
            </a:pPr>
            <a:r>
              <a:t>W9 is required for any person doing business with the State of Idaho.</a:t>
            </a:r>
          </a:p>
          <a:p>
            <a:pPr marL="512762" indent="-285750">
              <a:buSzPct val="100000"/>
              <a:buFont typeface="Arial"/>
              <a:buChar char="•"/>
              <a:defRPr sz="1400"/>
            </a:pPr>
            <a:r>
              <a:t>Contractor MUST fill in each highlighted section, sign, and date. Return to Steph with your contract and liability waiver.  </a:t>
            </a:r>
          </a:p>
          <a:p>
            <a:pPr marL="512762" indent="-285750">
              <a:buSzPct val="100000"/>
              <a:buFont typeface="Arial"/>
              <a:buChar char="•"/>
              <a:defRPr sz="1400"/>
            </a:pPr>
            <a:r>
              <a:t>If you already have a W9 on file with the State of Idaho this is not needed. </a:t>
            </a:r>
          </a:p>
          <a:p>
            <a:pPr marL="858837" lvl="1" indent="-285750">
              <a:buSzPct val="100000"/>
              <a:buFont typeface="Arial"/>
              <a:buChar char="•"/>
              <a:defRPr sz="1400"/>
            </a:pPr>
            <a:r>
              <a:t>Exception -  any information has changed: name or address</a:t>
            </a:r>
          </a:p>
          <a:p>
            <a:pPr marL="512762" indent="-285750">
              <a:buSzPct val="100000"/>
              <a:buFont typeface="Arial"/>
              <a:buChar char="•"/>
              <a:defRPr sz="1400"/>
            </a:pPr>
            <a:r>
              <a:t>W9 required before any payment will be made. </a:t>
            </a:r>
          </a:p>
        </p:txBody>
      </p:sp>
      <p:pic>
        <p:nvPicPr>
          <p:cNvPr id="149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518" y="474344"/>
            <a:ext cx="4389264" cy="5987230"/>
          </a:xfrm>
          <a:prstGeom prst="rect">
            <a:avLst/>
          </a:prstGeom>
          <a:ln w="3175">
            <a:solidFill>
              <a:srgbClr val="76905F"/>
            </a:solidFill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Box 1"/>
          <p:cNvSpPr txBox="1"/>
          <p:nvPr/>
        </p:nvSpPr>
        <p:spPr>
          <a:xfrm>
            <a:off x="321174" y="429208"/>
            <a:ext cx="3625677" cy="802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 b="1"/>
            </a:lvl1pPr>
          </a:lstStyle>
          <a:p>
            <a:r>
              <a:t>STEM AC Invoice Template</a:t>
            </a:r>
          </a:p>
        </p:txBody>
      </p:sp>
      <p:pic>
        <p:nvPicPr>
          <p:cNvPr id="152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95" y="890873"/>
            <a:ext cx="4501723" cy="4972052"/>
          </a:xfrm>
          <a:prstGeom prst="rect">
            <a:avLst/>
          </a:prstGeom>
          <a:ln w="3175">
            <a:solidFill>
              <a:srgbClr val="76905F"/>
            </a:solidFill>
          </a:ln>
        </p:spPr>
      </p:pic>
      <p:sp>
        <p:nvSpPr>
          <p:cNvPr id="153" name="TextBox 3"/>
          <p:cNvSpPr txBox="1"/>
          <p:nvPr/>
        </p:nvSpPr>
        <p:spPr>
          <a:xfrm>
            <a:off x="4822897" y="595177"/>
            <a:ext cx="3625675" cy="3469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600"/>
            </a:pPr>
            <a:r>
              <a:t>Invoices will need to be emailed to Sondra Chadd,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Sondra.chadd@stem.Idaho.gov</a:t>
            </a:r>
            <a:r>
              <a:t>. Sondra oversees all invoices and billing for the STEM AC. Please contact her if you have questions regarding your invoice or payments. </a:t>
            </a:r>
          </a:p>
          <a:p>
            <a:pPr>
              <a:defRPr sz="1600"/>
            </a:pPr>
            <a:endParaRPr/>
          </a:p>
          <a:p>
            <a:pPr>
              <a:defRPr sz="1600"/>
            </a:pPr>
            <a:r>
              <a:t>You will submit 2 invoices. 1 midway (100 hours and interim report has been submitted) of the program and the 2</a:t>
            </a:r>
            <a:r>
              <a:rPr baseline="30000"/>
              <a:t>nd</a:t>
            </a:r>
            <a:r>
              <a:t> upon completion of the program (200 hours and final report has been submitted)</a:t>
            </a:r>
          </a:p>
        </p:txBody>
      </p:sp>
      <p:grpSp>
        <p:nvGrpSpPr>
          <p:cNvPr id="158" name="Group 4"/>
          <p:cNvGrpSpPr/>
          <p:nvPr/>
        </p:nvGrpSpPr>
        <p:grpSpPr>
          <a:xfrm>
            <a:off x="3722913" y="3303037"/>
            <a:ext cx="4906877" cy="2214531"/>
            <a:chOff x="0" y="0"/>
            <a:chExt cx="4906876" cy="2214530"/>
          </a:xfrm>
        </p:grpSpPr>
        <p:sp>
          <p:nvSpPr>
            <p:cNvPr id="154" name="Straight Arrow Connector 5"/>
            <p:cNvSpPr/>
            <p:nvPr/>
          </p:nvSpPr>
          <p:spPr>
            <a:xfrm>
              <a:off x="0" y="-1"/>
              <a:ext cx="1615945" cy="1136794"/>
            </a:xfrm>
            <a:prstGeom prst="line">
              <a:avLst/>
            </a:prstGeom>
            <a:noFill/>
            <a:ln w="28575" cap="flat">
              <a:solidFill>
                <a:schemeClr val="accent2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chemeClr val="accent1"/>
                  </a:solidFill>
                </a:defRPr>
              </a:pPr>
              <a:endParaRPr/>
            </a:p>
          </p:txBody>
        </p:sp>
        <p:grpSp>
          <p:nvGrpSpPr>
            <p:cNvPr id="157" name="Group 6"/>
            <p:cNvGrpSpPr/>
            <p:nvPr/>
          </p:nvGrpSpPr>
          <p:grpSpPr>
            <a:xfrm>
              <a:off x="1099982" y="1056292"/>
              <a:ext cx="3806895" cy="1158239"/>
              <a:chOff x="0" y="0"/>
              <a:chExt cx="3806893" cy="1158238"/>
            </a:xfrm>
          </p:grpSpPr>
          <p:sp>
            <p:nvSpPr>
              <p:cNvPr id="155" name="TextBox 7"/>
              <p:cNvSpPr txBox="1"/>
              <p:nvPr/>
            </p:nvSpPr>
            <p:spPr>
              <a:xfrm>
                <a:off x="-1" y="0"/>
                <a:ext cx="3806895" cy="11582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/>
              <a:p>
                <a:r>
                  <a:t>Red        triangles indicate instructions. Please contact Sondra Chadd with any questions regarding your invoice. </a:t>
                </a:r>
              </a:p>
            </p:txBody>
          </p:sp>
          <p:pic>
            <p:nvPicPr>
              <p:cNvPr id="156" name="Picture 8" descr="Picture 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5960" y="80499"/>
                <a:ext cx="285752" cy="25717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24" y="2627409"/>
            <a:ext cx="2915224" cy="3239655"/>
          </a:xfrm>
          <a:prstGeom prst="rect">
            <a:avLst/>
          </a:prstGeom>
          <a:ln w="3175">
            <a:solidFill>
              <a:srgbClr val="76905F"/>
            </a:solidFill>
          </a:ln>
        </p:spPr>
      </p:pic>
      <p:sp>
        <p:nvSpPr>
          <p:cNvPr id="161" name="TextBox 2"/>
          <p:cNvSpPr txBox="1"/>
          <p:nvPr/>
        </p:nvSpPr>
        <p:spPr>
          <a:xfrm>
            <a:off x="128290" y="408807"/>
            <a:ext cx="4894931" cy="44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 b="1"/>
            </a:lvl1pPr>
          </a:lstStyle>
          <a:p>
            <a:r>
              <a:t>Proposed &amp; Daily Work Schedule</a:t>
            </a:r>
          </a:p>
        </p:txBody>
      </p:sp>
      <p:sp>
        <p:nvSpPr>
          <p:cNvPr id="162" name="TextBox 3"/>
          <p:cNvSpPr txBox="1"/>
          <p:nvPr/>
        </p:nvSpPr>
        <p:spPr>
          <a:xfrm>
            <a:off x="44314" y="990936"/>
            <a:ext cx="3403045" cy="1513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400"/>
            </a:pPr>
            <a:r>
              <a:t>Proposed Schedule: </a:t>
            </a:r>
          </a:p>
          <a:p>
            <a:pPr marL="285750" indent="-285750">
              <a:buSzPct val="100000"/>
              <a:buFont typeface="Arial"/>
              <a:buChar char="•"/>
              <a:defRPr sz="1400"/>
            </a:pPr>
            <a:r>
              <a:t>Complete once, prior to starting externship, send to Steph,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stephanie.lee@stem.Idaho.gov</a:t>
            </a:r>
          </a:p>
          <a:p>
            <a:pPr marL="285750" indent="-285750">
              <a:buSzPct val="100000"/>
              <a:buFont typeface="Arial"/>
              <a:buChar char="•"/>
              <a:defRPr sz="14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  <a:endParaRPr u="sng">
              <a:solidFill>
                <a:srgbClr val="0000FF"/>
              </a:solidFill>
              <a:uFill>
                <a:solidFill>
                  <a:srgbClr val="0000FF"/>
                </a:solidFill>
              </a:uFill>
              <a:hlinkClick r:id="rId3"/>
            </a:endParaRPr>
          </a:p>
          <a:p>
            <a:pPr marL="285750" indent="-285750">
              <a:buSzPct val="100000"/>
              <a:buFont typeface="Arial"/>
              <a:buChar char="•"/>
              <a:defRPr sz="1400"/>
            </a:pPr>
            <a:r>
              <a:t>Used to give STEM AC/WDC a timeline to schedule site visits. </a:t>
            </a:r>
          </a:p>
        </p:txBody>
      </p:sp>
      <p:sp>
        <p:nvSpPr>
          <p:cNvPr id="163" name="TextBox 4"/>
          <p:cNvSpPr txBox="1"/>
          <p:nvPr/>
        </p:nvSpPr>
        <p:spPr>
          <a:xfrm>
            <a:off x="3263200" y="1052493"/>
            <a:ext cx="5470253" cy="904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400"/>
            </a:pPr>
            <a:r>
              <a:t>Daily Work Schedule (required for interim and final reporting): </a:t>
            </a:r>
          </a:p>
          <a:p>
            <a:pPr marL="285750" indent="-285750">
              <a:buSzPct val="100000"/>
              <a:buFont typeface="Arial"/>
              <a:buChar char="•"/>
              <a:defRPr sz="1400"/>
            </a:pPr>
            <a:r>
              <a:t>Complete once a week </a:t>
            </a:r>
          </a:p>
          <a:p>
            <a:pPr marL="285750" indent="-285750">
              <a:buSzPct val="100000"/>
              <a:buFont typeface="Arial"/>
              <a:buChar char="•"/>
              <a:defRPr sz="1400"/>
            </a:pPr>
            <a:r>
              <a:t>Upload to the Community Grants Portal - Crispin Gravatt will review</a:t>
            </a:r>
          </a:p>
        </p:txBody>
      </p:sp>
      <p:pic>
        <p:nvPicPr>
          <p:cNvPr id="164" name="Picture 15" descr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7242" y="2032087"/>
            <a:ext cx="5622366" cy="19729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Box 2"/>
          <p:cNvSpPr txBox="1"/>
          <p:nvPr/>
        </p:nvSpPr>
        <p:spPr>
          <a:xfrm>
            <a:off x="128289" y="408807"/>
            <a:ext cx="4894933" cy="447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 b="1"/>
            </a:lvl1pPr>
          </a:lstStyle>
          <a:p>
            <a:r>
              <a:t>Proposed &amp; Daily Work Schedule</a:t>
            </a:r>
          </a:p>
        </p:txBody>
      </p:sp>
      <p:sp>
        <p:nvSpPr>
          <p:cNvPr id="167" name="TextBox 3"/>
          <p:cNvSpPr txBox="1"/>
          <p:nvPr/>
        </p:nvSpPr>
        <p:spPr>
          <a:xfrm>
            <a:off x="44314" y="990936"/>
            <a:ext cx="3403045" cy="1513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400"/>
            </a:pPr>
            <a:r>
              <a:t>Proposed Schedule: </a:t>
            </a:r>
          </a:p>
          <a:p>
            <a:pPr marL="285750" indent="-285750">
              <a:buSzPct val="100000"/>
              <a:buFont typeface="Arial"/>
              <a:buChar char="•"/>
              <a:defRPr sz="1400"/>
            </a:pPr>
            <a:r>
              <a:t>Complete once, prior to starting externship, send to Steph,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stephanie.lee@stem.Idaho.gov</a:t>
            </a:r>
          </a:p>
          <a:p>
            <a:pPr marL="285750" indent="-285750">
              <a:buSzPct val="100000"/>
              <a:buFont typeface="Arial"/>
              <a:buChar char="•"/>
              <a:defRPr sz="14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  <a:endParaRPr u="sng">
              <a:solidFill>
                <a:srgbClr val="0000FF"/>
              </a:solidFill>
              <a:uFill>
                <a:solidFill>
                  <a:srgbClr val="0000FF"/>
                </a:solidFill>
              </a:uFill>
              <a:hlinkClick r:id="rId2"/>
            </a:endParaRPr>
          </a:p>
          <a:p>
            <a:pPr marL="285750" indent="-285750">
              <a:buSzPct val="100000"/>
              <a:buFont typeface="Arial"/>
              <a:buChar char="•"/>
              <a:defRPr sz="1400"/>
            </a:pPr>
            <a:r>
              <a:t>Used to give STEM AC/WDC a timeline to schedule site visits. </a:t>
            </a:r>
          </a:p>
        </p:txBody>
      </p:sp>
      <p:sp>
        <p:nvSpPr>
          <p:cNvPr id="168" name="TextBox 4"/>
          <p:cNvSpPr txBox="1"/>
          <p:nvPr/>
        </p:nvSpPr>
        <p:spPr>
          <a:xfrm>
            <a:off x="3263200" y="1052493"/>
            <a:ext cx="5470253" cy="904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400"/>
            </a:pPr>
            <a:r>
              <a:t>Daily Work Schedule (required for interim and final reporting): </a:t>
            </a:r>
          </a:p>
          <a:p>
            <a:pPr marL="285750" indent="-285750">
              <a:buSzPct val="100000"/>
              <a:buFont typeface="Arial"/>
              <a:buChar char="•"/>
              <a:defRPr sz="1400"/>
            </a:pPr>
            <a:r>
              <a:t>Complete once a week </a:t>
            </a:r>
          </a:p>
          <a:p>
            <a:pPr marL="285750" indent="-285750">
              <a:buSzPct val="100000"/>
              <a:buFont typeface="Arial"/>
              <a:buChar char="•"/>
              <a:defRPr sz="1400"/>
            </a:pPr>
            <a:r>
              <a:t>Upload to the Community Grants Portal - Crispin Gravatt will review</a:t>
            </a:r>
          </a:p>
        </p:txBody>
      </p:sp>
      <p:pic>
        <p:nvPicPr>
          <p:cNvPr id="169" name="Picture 1" descr="Picture 1"/>
          <p:cNvPicPr>
            <a:picLocks noChangeAspect="1"/>
          </p:cNvPicPr>
          <p:nvPr/>
        </p:nvPicPr>
        <p:blipFill>
          <a:blip r:embed="rId3"/>
          <a:srcRect l="302" t="302"/>
          <a:stretch>
            <a:fillRect/>
          </a:stretch>
        </p:blipFill>
        <p:spPr>
          <a:xfrm>
            <a:off x="2226545" y="2322285"/>
            <a:ext cx="6582288" cy="3752662"/>
          </a:xfrm>
          <a:prstGeom prst="rect">
            <a:avLst/>
          </a:prstGeom>
          <a:ln w="3175" cap="sq">
            <a:solidFill>
              <a:srgbClr val="000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NewsPrint">
  <a:themeElements>
    <a:clrScheme name="NewsPrint">
      <a:dk1>
        <a:srgbClr val="633190"/>
      </a:dk1>
      <a:lt1>
        <a:srgbClr val="76905F"/>
      </a:lt1>
      <a:dk2>
        <a:srgbClr val="A7A7A7"/>
      </a:dk2>
      <a:lt2>
        <a:srgbClr val="535353"/>
      </a:lt2>
      <a:accent1>
        <a:srgbClr val="633190"/>
      </a:accent1>
      <a:accent2>
        <a:srgbClr val="726056"/>
      </a:accent2>
      <a:accent3>
        <a:srgbClr val="AC956E"/>
      </a:accent3>
      <a:accent4>
        <a:srgbClr val="23B64B"/>
      </a:accent4>
      <a:accent5>
        <a:srgbClr val="424E5B"/>
      </a:accent5>
      <a:accent6>
        <a:srgbClr val="730E00"/>
      </a:accent6>
      <a:hlink>
        <a:srgbClr val="0000FF"/>
      </a:hlink>
      <a:folHlink>
        <a:srgbClr val="FF00FF"/>
      </a:folHlink>
    </a:clrScheme>
    <a:fontScheme name="NewsPrint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76905F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76905F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sPrint">
  <a:themeElements>
    <a:clrScheme name="NewsPrin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33190"/>
      </a:accent1>
      <a:accent2>
        <a:srgbClr val="726056"/>
      </a:accent2>
      <a:accent3>
        <a:srgbClr val="AC956E"/>
      </a:accent3>
      <a:accent4>
        <a:srgbClr val="23B64B"/>
      </a:accent4>
      <a:accent5>
        <a:srgbClr val="424E5B"/>
      </a:accent5>
      <a:accent6>
        <a:srgbClr val="730E00"/>
      </a:accent6>
      <a:hlink>
        <a:srgbClr val="0000FF"/>
      </a:hlink>
      <a:folHlink>
        <a:srgbClr val="FF00FF"/>
      </a:folHlink>
    </a:clrScheme>
    <a:fontScheme name="NewsPrint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76905F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76905F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725</Words>
  <Application>Microsoft Office PowerPoint</Application>
  <PresentationFormat>On-screen Show (4:3)</PresentationFormat>
  <Paragraphs>85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Helvetica</vt:lpstr>
      <vt:lpstr>Impact</vt:lpstr>
      <vt:lpstr>Times New Roman</vt:lpstr>
      <vt:lpstr>NewsPrint</vt:lpstr>
      <vt:lpstr>Externship Conference Call May 13, 2020 4:00-5:00 pm</vt:lpstr>
      <vt:lpstr>STEM AC Staff on the Call - Introductions</vt:lpstr>
      <vt:lpstr>Externship Pilot Program Overview </vt:lpstr>
      <vt:lpstr>Paperwork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Communicating with the Host Site</vt:lpstr>
      <vt:lpstr>Connecting Your Experience to the Classroom</vt:lpstr>
      <vt:lpstr>Requirements for all Externs</vt:lpstr>
      <vt:lpstr>Additional Requirements for Credit</vt:lpstr>
      <vt:lpstr>STEM AC Contact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Externship Conference Call May 13, 2020 4:00-5:00 pm</dc:title>
  <cp:lastModifiedBy>Asana Draper</cp:lastModifiedBy>
  <cp:revision>2</cp:revision>
  <dcterms:modified xsi:type="dcterms:W3CDTF">2020-04-20T20:37:03Z</dcterms:modified>
</cp:coreProperties>
</file>