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0" r:id="rId3"/>
    <p:sldId id="291" r:id="rId4"/>
    <p:sldId id="257" r:id="rId5"/>
    <p:sldId id="327" r:id="rId6"/>
    <p:sldId id="258" r:id="rId7"/>
    <p:sldId id="259" r:id="rId8"/>
    <p:sldId id="288" r:id="rId9"/>
    <p:sldId id="260" r:id="rId10"/>
    <p:sldId id="261" r:id="rId11"/>
    <p:sldId id="272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5" r:id="rId21"/>
    <p:sldId id="300" r:id="rId22"/>
    <p:sldId id="301" r:id="rId23"/>
    <p:sldId id="302" r:id="rId24"/>
    <p:sldId id="303" r:id="rId25"/>
    <p:sldId id="304" r:id="rId26"/>
    <p:sldId id="296" r:id="rId27"/>
    <p:sldId id="297" r:id="rId28"/>
    <p:sldId id="289" r:id="rId29"/>
    <p:sldId id="292" r:id="rId30"/>
    <p:sldId id="270" r:id="rId31"/>
    <p:sldId id="271" r:id="rId32"/>
    <p:sldId id="273" r:id="rId33"/>
    <p:sldId id="274" r:id="rId34"/>
    <p:sldId id="276" r:id="rId35"/>
    <p:sldId id="277" r:id="rId36"/>
    <p:sldId id="278" r:id="rId37"/>
    <p:sldId id="280" r:id="rId38"/>
    <p:sldId id="279" r:id="rId39"/>
    <p:sldId id="281" r:id="rId40"/>
    <p:sldId id="282" r:id="rId41"/>
    <p:sldId id="283" r:id="rId42"/>
    <p:sldId id="284" r:id="rId43"/>
    <p:sldId id="285" r:id="rId44"/>
    <p:sldId id="286" r:id="rId45"/>
    <p:sldId id="287" r:id="rId46"/>
    <p:sldId id="293" r:id="rId47"/>
    <p:sldId id="294" r:id="rId48"/>
    <p:sldId id="295" r:id="rId49"/>
    <p:sldId id="306" r:id="rId50"/>
    <p:sldId id="305" r:id="rId51"/>
    <p:sldId id="307" r:id="rId52"/>
    <p:sldId id="308" r:id="rId53"/>
    <p:sldId id="309" r:id="rId54"/>
    <p:sldId id="311" r:id="rId55"/>
    <p:sldId id="312" r:id="rId56"/>
    <p:sldId id="313" r:id="rId57"/>
    <p:sldId id="314" r:id="rId58"/>
    <p:sldId id="315" r:id="rId59"/>
    <p:sldId id="298" r:id="rId60"/>
    <p:sldId id="299" r:id="rId61"/>
    <p:sldId id="316" r:id="rId62"/>
    <p:sldId id="317" r:id="rId63"/>
    <p:sldId id="318" r:id="rId64"/>
    <p:sldId id="319" r:id="rId65"/>
    <p:sldId id="320" r:id="rId66"/>
    <p:sldId id="321" r:id="rId67"/>
    <p:sldId id="323" r:id="rId68"/>
    <p:sldId id="324" r:id="rId69"/>
    <p:sldId id="325" r:id="rId70"/>
    <p:sldId id="326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jr.brainpop.com/artsandtechnology/technology/partsofacomputer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4oGI_dNaPc" TargetMode="External"/><Relationship Id="rId2" Type="http://schemas.openxmlformats.org/officeDocument/2006/relationships/hyperlink" Target="https://www.youtube.com/watch?v=O5nskjZ_GoI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jr.brainpop.com/artsandtechnology/technology/computerprogramming/" TargetMode="Externa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erspayteachers.com/Product/Unplugged-Coding-All-Year-Bundle-2906609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ft.net/raft-idea?isid=743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codespark.com/webgl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Charris@bcclc.com" TargetMode="External"/><Relationship Id="rId2" Type="http://schemas.openxmlformats.org/officeDocument/2006/relationships/hyperlink" Target="mailto:aschaffner@bcclc.com" TargetMode="External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sdfRbrNdk" TargetMode="External"/><Relationship Id="rId2" Type="http://schemas.openxmlformats.org/officeDocument/2006/relationships/hyperlink" Target="https://jr.brainpop.com/artsandtechnology/technology/computationalthinkin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ooh/computer-and-information-technology/software-developers.htm" TargetMode="External"/><Relationship Id="rId2" Type="http://schemas.openxmlformats.org/officeDocument/2006/relationships/hyperlink" Target="https://www.rasmussen.edu/degrees/technology/blog/programming-careers-for-coding-connoisseu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smussen.edu/degrees/technology/blog/signs-you-should-consider-becoming-software-developer/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smussen.edu/degrees/technology/blog/everything-about-becoming-web-developer/" TargetMode="External"/><Relationship Id="rId2" Type="http://schemas.openxmlformats.org/officeDocument/2006/relationships/hyperlink" Target="http://www.bls.gov/ooh/computer-and-information-technology/web-developer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ls.gov/ooh/computer-and-information-technology/database-administrators.htm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s.gov/ooh/computer-and-information-technology/computer-systems-analysts.htm" TargetMode="External"/><Relationship Id="rId2" Type="http://schemas.openxmlformats.org/officeDocument/2006/relationships/hyperlink" Target="https://www.bls.gov/ooh/computer-and-information-technology/computer-network-architects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smussen.edu/degrees/technology/blog/what-is-computer-systems-analyst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etonline.org/link/summary/15-1199.08" TargetMode="External"/><Relationship Id="rId2" Type="http://schemas.openxmlformats.org/officeDocument/2006/relationships/hyperlink" Target="http://www.onetonline.org/link/summary/15-1199.01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smussen.edu/degrees/technology/blog/what-does-a-network-administrator-do/" TargetMode="External"/><Relationship Id="rId2" Type="http://schemas.openxmlformats.org/officeDocument/2006/relationships/hyperlink" Target="http://www.bls.gov/ooh/computer-and-information-technology/network-and-computer-systems-administrators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asmussen.edu/degrees/technology/blog/is-computer-programming-hard/" TargetMode="External"/><Relationship Id="rId4" Type="http://schemas.openxmlformats.org/officeDocument/2006/relationships/hyperlink" Target="https://www.onetonline.org/link/summary/15-1131.00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P7Bvyb3ap476Vup0ycZhAt3Eo9AG2pQY" TargetMode="Externa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58TC3DN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rOnMl26dR8&amp;index=5&amp;list=PL8TjVyuBdsCnTZiAYcQcF4v-6dw0nlRJm" TargetMode="External"/><Relationship Id="rId2" Type="http://schemas.openxmlformats.org/officeDocument/2006/relationships/hyperlink" Target="https://www.youtube.com/watch?v=uwY6KsipuJQ&amp;list=PL8TjVyuBdsCnTZiAYcQcF4v-6dw0nlRJ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7A2n1c3UiA&amp;index=7&amp;list=PL8TjVyuBdsCnTZiAYcQcF4v-6dw0nlRJm" TargetMode="Externa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idahostem.force.com/gms/" TargetMode="External"/><Relationship Id="rId2" Type="http://schemas.openxmlformats.org/officeDocument/2006/relationships/hyperlink" Target="https://www.surveymonkey.com/r/5L7VC9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DFCE-4B72-4519-A853-909110699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Cracking the Code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42C67F-8C01-4FE1-8837-CEFB3CC50A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/>
              <a:t>-STEM Institute </a:t>
            </a:r>
          </a:p>
          <a:p>
            <a:r>
              <a:rPr lang="en-US" dirty="0"/>
              <a:t>Idaho State University</a:t>
            </a:r>
          </a:p>
          <a:p>
            <a:r>
              <a:rPr lang="en-US" dirty="0"/>
              <a:t>June 19-22, 2018</a:t>
            </a:r>
          </a:p>
        </p:txBody>
      </p:sp>
    </p:spTree>
    <p:extLst>
      <p:ext uri="{BB962C8B-B14F-4D97-AF65-F5344CB8AC3E}">
        <p14:creationId xmlns:p14="http://schemas.microsoft.com/office/powerpoint/2010/main" val="3392282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A42754-50C4-432E-B051-19D02D194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Computer?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1DDD8E-79D5-4053-837E-8C3FF5F3B6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Desktops</a:t>
            </a:r>
          </a:p>
          <a:p>
            <a:r>
              <a:rPr lang="en-US" dirty="0"/>
              <a:t>Laptops</a:t>
            </a:r>
          </a:p>
          <a:p>
            <a:r>
              <a:rPr lang="en-US" dirty="0"/>
              <a:t>Tablets</a:t>
            </a:r>
          </a:p>
          <a:p>
            <a:r>
              <a:rPr lang="en-US" dirty="0"/>
              <a:t>Phones</a:t>
            </a:r>
          </a:p>
          <a:p>
            <a:r>
              <a:rPr lang="en-US" dirty="0"/>
              <a:t>Tv</a:t>
            </a:r>
          </a:p>
          <a:p>
            <a:r>
              <a:rPr lang="en-US" dirty="0" err="1"/>
              <a:t>Ipods</a:t>
            </a:r>
            <a:endParaRPr lang="en-US" dirty="0"/>
          </a:p>
          <a:p>
            <a:r>
              <a:rPr lang="en-US" dirty="0"/>
              <a:t>What Else?</a:t>
            </a:r>
          </a:p>
        </p:txBody>
      </p:sp>
    </p:spTree>
    <p:extLst>
      <p:ext uri="{BB962C8B-B14F-4D97-AF65-F5344CB8AC3E}">
        <p14:creationId xmlns:p14="http://schemas.microsoft.com/office/powerpoint/2010/main" val="5555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5596B-7A81-4E79-8837-B594BEA98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BrainPop</a:t>
            </a:r>
            <a:r>
              <a:rPr lang="en-US" dirty="0"/>
              <a:t> Jr. as a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6287B7-85D4-465C-9072-91C9FA7CF91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Jr.brianpop.com</a:t>
            </a:r>
          </a:p>
          <a:p>
            <a:r>
              <a:rPr lang="en-US" dirty="0"/>
              <a:t>Username: istem2018</a:t>
            </a:r>
          </a:p>
          <a:p>
            <a:r>
              <a:rPr lang="en-US" dirty="0"/>
              <a:t>Password: istem2018</a:t>
            </a:r>
          </a:p>
          <a:p>
            <a:endParaRPr lang="en-US" dirty="0"/>
          </a:p>
          <a:p>
            <a:r>
              <a:rPr lang="en-US" dirty="0"/>
              <a:t>Our Subscription is good for 1 year</a:t>
            </a:r>
          </a:p>
        </p:txBody>
      </p:sp>
    </p:spTree>
    <p:extLst>
      <p:ext uri="{BB962C8B-B14F-4D97-AF65-F5344CB8AC3E}">
        <p14:creationId xmlns:p14="http://schemas.microsoft.com/office/powerpoint/2010/main" val="99328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88ABCB-D035-4432-AAA9-BBB345DC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https://jr.brainpop.com/artsandtechnology/technology/partsofacomputer/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D4C0CD-0185-4086-9B9A-A0BC62D7F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3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877B0-DF64-438E-BA56-F70D99778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Labeling parts of a computer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DF039-7C46-40A8-9F5D-E3E20BB5831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Split into small groups (3-4 people per group)</a:t>
            </a:r>
          </a:p>
          <a:p>
            <a:r>
              <a:rPr lang="en-US" dirty="0"/>
              <a:t>Take the cards and attempt to properly label  the tablet and one of your laptops.</a:t>
            </a:r>
          </a:p>
          <a:p>
            <a:r>
              <a:rPr lang="en-US" dirty="0"/>
              <a:t>When done, raise your hand and I will come check</a:t>
            </a:r>
          </a:p>
          <a:p>
            <a:r>
              <a:rPr lang="en-US" dirty="0"/>
              <a:t>Fill out worksheet with properly labeled parts of a computer and what they are used for</a:t>
            </a:r>
          </a:p>
          <a:p>
            <a:r>
              <a:rPr lang="en-US" dirty="0"/>
              <a:t>If you finish before other groups are done, discuss how this activity could be used in your own classroom</a:t>
            </a:r>
          </a:p>
          <a:p>
            <a:pPr lvl="1"/>
            <a:r>
              <a:rPr lang="en-US" dirty="0"/>
              <a:t>We will discuss this whole group when everyone is done</a:t>
            </a:r>
          </a:p>
        </p:txBody>
      </p:sp>
    </p:spTree>
    <p:extLst>
      <p:ext uri="{BB962C8B-B14F-4D97-AF65-F5344CB8AC3E}">
        <p14:creationId xmlns:p14="http://schemas.microsoft.com/office/powerpoint/2010/main" val="18178651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5EA6643-D8A7-40B2-B88E-4F74614314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 time!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807DF52-8680-4A2D-9829-BA781268D0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Take a short 10-15 minute break</a:t>
            </a:r>
          </a:p>
        </p:txBody>
      </p:sp>
    </p:spTree>
    <p:extLst>
      <p:ext uri="{BB962C8B-B14F-4D97-AF65-F5344CB8AC3E}">
        <p14:creationId xmlns:p14="http://schemas.microsoft.com/office/powerpoint/2010/main" val="211856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F0143E-B27E-4C32-9CA0-E19D93B58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25644"/>
            <a:ext cx="10394707" cy="2403168"/>
          </a:xfrm>
        </p:spPr>
        <p:txBody>
          <a:bodyPr/>
          <a:lstStyle/>
          <a:p>
            <a:r>
              <a:rPr lang="en-US" dirty="0"/>
              <a:t>Saving things on a </a:t>
            </a:r>
            <a:r>
              <a:rPr lang="en-US" dirty="0" err="1"/>
              <a:t>COmputer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05494-90C5-4A67-A853-511D44D33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3429000"/>
            <a:ext cx="10394707" cy="214884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K-2.DA.01</a:t>
            </a:r>
          </a:p>
          <a:p>
            <a:r>
              <a:rPr lang="en-US" dirty="0"/>
              <a:t>Classify and sort information into useful order without a computer (e.g. sorting objects by various attributes).</a:t>
            </a:r>
          </a:p>
          <a:p>
            <a:r>
              <a:rPr lang="en-US" dirty="0"/>
              <a:t>K-2.DA.02</a:t>
            </a:r>
          </a:p>
          <a:p>
            <a:r>
              <a:rPr lang="en-US" dirty="0"/>
              <a:t>Demonstrate that computing devices save information as data that can be stored, searched, retrieved, modified, and deleted.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98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71DE54-35F6-4013-80C8-4A6BA5D1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game- 15 mins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781B066-95CF-4903-AD8F-C266F4C475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Split into small groups (3-4 people per group)</a:t>
            </a:r>
          </a:p>
          <a:p>
            <a:r>
              <a:rPr lang="en-US" dirty="0"/>
              <a:t>Take pictures and sort them into file folders</a:t>
            </a:r>
          </a:p>
          <a:p>
            <a:r>
              <a:rPr lang="en-US" dirty="0"/>
              <a:t>Label file folders based on how pictures are sorted</a:t>
            </a:r>
          </a:p>
        </p:txBody>
      </p:sp>
    </p:spTree>
    <p:extLst>
      <p:ext uri="{BB962C8B-B14F-4D97-AF65-F5344CB8AC3E}">
        <p14:creationId xmlns:p14="http://schemas.microsoft.com/office/powerpoint/2010/main" val="367690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D7DB21-D979-475C-A621-58D8C4B84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Reflection!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955CE8-19B0-489E-98EB-E80E7A3E7D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Write a reflection on what you have learned so far</a:t>
            </a:r>
          </a:p>
          <a:p>
            <a:r>
              <a:rPr lang="en-US" sz="2400" dirty="0"/>
              <a:t>When complete, wait! (I know a lot of you will want to save it right away, but be patient!)</a:t>
            </a:r>
          </a:p>
        </p:txBody>
      </p:sp>
    </p:spTree>
    <p:extLst>
      <p:ext uri="{BB962C8B-B14F-4D97-AF65-F5344CB8AC3E}">
        <p14:creationId xmlns:p14="http://schemas.microsoft.com/office/powerpoint/2010/main" val="1461844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56647-42CC-4303-A07D-8C1EBFE1D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</a:t>
            </a:r>
            <a:r>
              <a:rPr lang="en-US" dirty="0" err="1"/>
              <a:t>DOcs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4E873-6D2E-4250-8CE4-FD704441220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7"/>
            <a:ext cx="10394707" cy="322422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What Experience do you have with google docs?</a:t>
            </a:r>
          </a:p>
          <a:p>
            <a:pPr marL="0" indent="0">
              <a:buNone/>
            </a:pPr>
            <a:r>
              <a:rPr lang="en-US" dirty="0"/>
              <a:t>How do I use google docs?</a:t>
            </a:r>
          </a:p>
          <a:p>
            <a:pPr marL="0" indent="0">
              <a:buNone/>
            </a:pPr>
            <a:r>
              <a:rPr lang="en-US" dirty="0"/>
              <a:t>How to create a google doc</a:t>
            </a:r>
          </a:p>
          <a:p>
            <a:pPr marL="0" indent="0">
              <a:buNone/>
            </a:pPr>
            <a:r>
              <a:rPr lang="en-US" dirty="0"/>
              <a:t>How do share a google doc</a:t>
            </a:r>
          </a:p>
        </p:txBody>
      </p:sp>
    </p:spTree>
    <p:extLst>
      <p:ext uri="{BB962C8B-B14F-4D97-AF65-F5344CB8AC3E}">
        <p14:creationId xmlns:p14="http://schemas.microsoft.com/office/powerpoint/2010/main" val="398509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EBE2D9-529E-4378-B9CA-9085D9684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Popcorn </a:t>
            </a:r>
            <a:r>
              <a:rPr lang="en-US" dirty="0" err="1"/>
              <a:t>SHare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0270A-6F29-48E7-B665-9E044B5D9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42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A27A62-5752-4F40-95CD-D7A9FAC9F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Tuesday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86A124B-060E-4DAC-A347-A401A4DA98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19, 2018</a:t>
            </a:r>
          </a:p>
        </p:txBody>
      </p:sp>
    </p:spTree>
    <p:extLst>
      <p:ext uri="{BB962C8B-B14F-4D97-AF65-F5344CB8AC3E}">
        <p14:creationId xmlns:p14="http://schemas.microsoft.com/office/powerpoint/2010/main" val="2011148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FFDF0D1-90CB-41EB-B9A7-F3BC80CDCA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235654-993D-45DE-8E31-EB2C1C7D3D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Meet Back here at 1</a:t>
            </a:r>
          </a:p>
        </p:txBody>
      </p:sp>
    </p:spTree>
    <p:extLst>
      <p:ext uri="{BB962C8B-B14F-4D97-AF65-F5344CB8AC3E}">
        <p14:creationId xmlns:p14="http://schemas.microsoft.com/office/powerpoint/2010/main" val="2569909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7150295-FADD-44DF-A09C-DEC54C5C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and Networks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004F85-0839-4749-8346-E16F341326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3742266"/>
            <a:ext cx="10394707" cy="196942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K-2.DA.03</a:t>
            </a:r>
          </a:p>
          <a:p>
            <a:r>
              <a:rPr lang="en-US" dirty="0"/>
              <a:t>Explain that networks, like the Internet, link people using computers and other computing devices allowing them to communicate, access, and share information.</a:t>
            </a:r>
          </a:p>
          <a:p>
            <a:r>
              <a:rPr lang="en-US" dirty="0"/>
              <a:t>K-2.CS.03</a:t>
            </a:r>
          </a:p>
          <a:p>
            <a:r>
              <a:rPr lang="en-US" dirty="0"/>
              <a:t>Recognize that software is required to control all computing devices (e.g. programs, browsers, websites, apps).</a:t>
            </a:r>
          </a:p>
        </p:txBody>
      </p:sp>
    </p:spTree>
    <p:extLst>
      <p:ext uri="{BB962C8B-B14F-4D97-AF65-F5344CB8AC3E}">
        <p14:creationId xmlns:p14="http://schemas.microsoft.com/office/powerpoint/2010/main" val="4124491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BA846A-8E2A-4ABB-83D8-FF032F5C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 inside how computers work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6A03A7-9C36-4D77-86C3-64798F8D2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Programs and </a:t>
            </a:r>
            <a:r>
              <a:rPr lang="en-US" dirty="0" err="1"/>
              <a:t>SOftware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CBDD6-2DD1-4B21-8850-EE3BFF4EA452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What are some programs and Software that we know and 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Lexia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Microsoft word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9B1195-8B0D-4FD9-A7D5-259E280C7C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Review Computer Parts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694C5A-0AFB-4FD0-ACEA-1EBE3D250E8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pPr lvl="1"/>
            <a:r>
              <a:rPr lang="en-US" dirty="0"/>
              <a:t>Screen/ Monitor</a:t>
            </a:r>
          </a:p>
          <a:p>
            <a:pPr lvl="1"/>
            <a:r>
              <a:rPr lang="en-US" dirty="0"/>
              <a:t>Keyboard</a:t>
            </a:r>
          </a:p>
          <a:p>
            <a:pPr lvl="1"/>
            <a:r>
              <a:rPr lang="en-US" dirty="0"/>
              <a:t>Mouse</a:t>
            </a:r>
          </a:p>
          <a:p>
            <a:pPr lvl="1"/>
            <a:r>
              <a:rPr lang="en-US" dirty="0"/>
              <a:t>Trackpad</a:t>
            </a:r>
          </a:p>
          <a:p>
            <a:pPr lvl="1"/>
            <a:r>
              <a:rPr lang="en-US" dirty="0"/>
              <a:t>CPU</a:t>
            </a:r>
          </a:p>
          <a:p>
            <a:pPr lvl="1"/>
            <a:r>
              <a:rPr lang="en-US" dirty="0"/>
              <a:t>Headphones</a:t>
            </a:r>
          </a:p>
          <a:p>
            <a:pPr lvl="1"/>
            <a:r>
              <a:rPr lang="en-US" dirty="0"/>
              <a:t>Printer</a:t>
            </a:r>
          </a:p>
          <a:p>
            <a:pPr lvl="1"/>
            <a:r>
              <a:rPr lang="en-US" dirty="0"/>
              <a:t>What else?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F054F8-D070-412B-BA28-24BFC9977B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/>
          <a:lstStyle/>
          <a:p>
            <a:r>
              <a:rPr lang="en-US" dirty="0"/>
              <a:t>Networks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8D9AC04-702C-4DCC-93D3-2A2896494273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/>
          <a:lstStyle/>
          <a:p>
            <a:r>
              <a:rPr lang="en-US" dirty="0"/>
              <a:t>You </a:t>
            </a:r>
          </a:p>
          <a:p>
            <a:r>
              <a:rPr lang="en-US" dirty="0"/>
              <a:t>Computer </a:t>
            </a:r>
          </a:p>
          <a:p>
            <a:r>
              <a:rPr lang="en-US" dirty="0"/>
              <a:t>Router </a:t>
            </a:r>
          </a:p>
          <a:p>
            <a:r>
              <a:rPr lang="en-US" dirty="0"/>
              <a:t>Gateway </a:t>
            </a:r>
          </a:p>
          <a:p>
            <a:r>
              <a:rPr lang="en-US" dirty="0"/>
              <a:t>Server </a:t>
            </a:r>
          </a:p>
          <a:p>
            <a:r>
              <a:rPr lang="en-US" dirty="0"/>
              <a:t>Internet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6AC908-3454-4D96-A1C9-647C23F3D15F}"/>
              </a:ext>
            </a:extLst>
          </p:cNvPr>
          <p:cNvSpPr txBox="1"/>
          <p:nvPr/>
        </p:nvSpPr>
        <p:spPr>
          <a:xfrm>
            <a:off x="7898296" y="572493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52CDC61A-20A8-448A-81F3-5D29975E75C2}"/>
              </a:ext>
            </a:extLst>
          </p:cNvPr>
          <p:cNvSpPr/>
          <p:nvPr/>
        </p:nvSpPr>
        <p:spPr>
          <a:xfrm>
            <a:off x="9952383" y="2756453"/>
            <a:ext cx="331304" cy="43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Left 15">
            <a:extLst>
              <a:ext uri="{FF2B5EF4-FFF2-40B4-BE49-F238E27FC236}">
                <a16:creationId xmlns:a16="http://schemas.microsoft.com/office/drawing/2014/main" id="{098A1372-0252-4FC7-887A-A2D3D3314E23}"/>
              </a:ext>
            </a:extLst>
          </p:cNvPr>
          <p:cNvSpPr/>
          <p:nvPr/>
        </p:nvSpPr>
        <p:spPr>
          <a:xfrm>
            <a:off x="9952383" y="3147392"/>
            <a:ext cx="331304" cy="43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Left 16">
            <a:extLst>
              <a:ext uri="{FF2B5EF4-FFF2-40B4-BE49-F238E27FC236}">
                <a16:creationId xmlns:a16="http://schemas.microsoft.com/office/drawing/2014/main" id="{10CAFACE-79C5-45B1-9BD9-6B9A097219F6}"/>
              </a:ext>
            </a:extLst>
          </p:cNvPr>
          <p:cNvSpPr/>
          <p:nvPr/>
        </p:nvSpPr>
        <p:spPr>
          <a:xfrm>
            <a:off x="9952383" y="3584714"/>
            <a:ext cx="331304" cy="43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Left 17">
            <a:extLst>
              <a:ext uri="{FF2B5EF4-FFF2-40B4-BE49-F238E27FC236}">
                <a16:creationId xmlns:a16="http://schemas.microsoft.com/office/drawing/2014/main" id="{AEA80D39-D1CF-4F59-B1D1-D04CF5F2BA4A}"/>
              </a:ext>
            </a:extLst>
          </p:cNvPr>
          <p:cNvSpPr/>
          <p:nvPr/>
        </p:nvSpPr>
        <p:spPr>
          <a:xfrm>
            <a:off x="9952383" y="4018314"/>
            <a:ext cx="331304" cy="43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urved Left 18">
            <a:extLst>
              <a:ext uri="{FF2B5EF4-FFF2-40B4-BE49-F238E27FC236}">
                <a16:creationId xmlns:a16="http://schemas.microsoft.com/office/drawing/2014/main" id="{61A694DB-64CB-4616-A15B-F416CDAB81CE}"/>
              </a:ext>
            </a:extLst>
          </p:cNvPr>
          <p:cNvSpPr/>
          <p:nvPr/>
        </p:nvSpPr>
        <p:spPr>
          <a:xfrm>
            <a:off x="9952383" y="4441154"/>
            <a:ext cx="331304" cy="43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Arrow: Curved Left 19">
            <a:extLst>
              <a:ext uri="{FF2B5EF4-FFF2-40B4-BE49-F238E27FC236}">
                <a16:creationId xmlns:a16="http://schemas.microsoft.com/office/drawing/2014/main" id="{F07E9D5E-20C0-4E47-99FF-0D643C7E8D85}"/>
              </a:ext>
            </a:extLst>
          </p:cNvPr>
          <p:cNvSpPr/>
          <p:nvPr/>
        </p:nvSpPr>
        <p:spPr>
          <a:xfrm rot="10800000">
            <a:off x="8530078" y="4408025"/>
            <a:ext cx="331304" cy="43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Arrow: Curved Left 20">
            <a:extLst>
              <a:ext uri="{FF2B5EF4-FFF2-40B4-BE49-F238E27FC236}">
                <a16:creationId xmlns:a16="http://schemas.microsoft.com/office/drawing/2014/main" id="{1EAAF5DF-B4CD-4AF0-95C5-7CC2A9BD4A68}"/>
              </a:ext>
            </a:extLst>
          </p:cNvPr>
          <p:cNvSpPr/>
          <p:nvPr/>
        </p:nvSpPr>
        <p:spPr>
          <a:xfrm rot="10800000">
            <a:off x="8530078" y="3970703"/>
            <a:ext cx="331304" cy="43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Arrow: Curved Left 21">
            <a:extLst>
              <a:ext uri="{FF2B5EF4-FFF2-40B4-BE49-F238E27FC236}">
                <a16:creationId xmlns:a16="http://schemas.microsoft.com/office/drawing/2014/main" id="{2FEE68A8-0C4E-4DEC-B9BB-F99A048F27CB}"/>
              </a:ext>
            </a:extLst>
          </p:cNvPr>
          <p:cNvSpPr/>
          <p:nvPr/>
        </p:nvSpPr>
        <p:spPr>
          <a:xfrm rot="10800000">
            <a:off x="8530078" y="3544158"/>
            <a:ext cx="331304" cy="43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Arrow: Curved Left 22">
            <a:extLst>
              <a:ext uri="{FF2B5EF4-FFF2-40B4-BE49-F238E27FC236}">
                <a16:creationId xmlns:a16="http://schemas.microsoft.com/office/drawing/2014/main" id="{3AAACBA7-F66B-4BA3-87A4-23A35F7307EC}"/>
              </a:ext>
            </a:extLst>
          </p:cNvPr>
          <p:cNvSpPr/>
          <p:nvPr/>
        </p:nvSpPr>
        <p:spPr>
          <a:xfrm rot="10800000">
            <a:off x="8530078" y="3095181"/>
            <a:ext cx="331304" cy="43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0FDF7A8C-95F1-4BBB-A65E-2F92930E8D5E}"/>
              </a:ext>
            </a:extLst>
          </p:cNvPr>
          <p:cNvSpPr/>
          <p:nvPr/>
        </p:nvSpPr>
        <p:spPr>
          <a:xfrm rot="10800000">
            <a:off x="8530078" y="2670767"/>
            <a:ext cx="331304" cy="43732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9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 uiExpand="1" build="p"/>
      <p:bldP spid="7" grpId="0" build="p"/>
      <p:bldP spid="10" grpId="0" build="p"/>
      <p:bldP spid="8" grpId="0" build="p"/>
      <p:bldP spid="1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FA81D757-F962-4C69-AE1D-37C2627F3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Telephone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E495B0B-7519-4183-9442-A64A5D18B8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2747143"/>
          </a:xfrm>
        </p:spPr>
        <p:txBody>
          <a:bodyPr/>
          <a:lstStyle/>
          <a:p>
            <a:r>
              <a:rPr lang="en-US" dirty="0"/>
              <a:t>One person will be the computer</a:t>
            </a:r>
          </a:p>
          <a:p>
            <a:r>
              <a:rPr lang="en-US" dirty="0"/>
              <a:t>One person will be the router</a:t>
            </a:r>
          </a:p>
          <a:p>
            <a:r>
              <a:rPr lang="en-US" dirty="0"/>
              <a:t>One person will be the gateway</a:t>
            </a:r>
          </a:p>
          <a:p>
            <a:r>
              <a:rPr lang="en-US" dirty="0"/>
              <a:t>One person will be the server</a:t>
            </a:r>
          </a:p>
          <a:p>
            <a:r>
              <a:rPr lang="en-US" dirty="0"/>
              <a:t>One person will be the internet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B24EFEDA-B071-4484-A9F5-EA374939063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274714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teacher will ask the computer a question</a:t>
            </a:r>
          </a:p>
          <a:p>
            <a:r>
              <a:rPr lang="en-US" dirty="0"/>
              <a:t>The computer will ask the router</a:t>
            </a:r>
          </a:p>
          <a:p>
            <a:r>
              <a:rPr lang="en-US" dirty="0"/>
              <a:t>The router will ask the gateway</a:t>
            </a:r>
          </a:p>
          <a:p>
            <a:r>
              <a:rPr lang="en-US" dirty="0"/>
              <a:t>The gateway will ask the server</a:t>
            </a:r>
          </a:p>
          <a:p>
            <a:r>
              <a:rPr lang="en-US" dirty="0"/>
              <a:t>The server will ask the internet</a:t>
            </a:r>
          </a:p>
          <a:p>
            <a:r>
              <a:rPr lang="en-US" dirty="0"/>
              <a:t>The internet will tell the server the answer</a:t>
            </a:r>
          </a:p>
          <a:p>
            <a:r>
              <a:rPr lang="en-US" dirty="0"/>
              <a:t>The answer will work its way back to the teacher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61C10-3BF9-48CA-A19B-EC7476E15EB5}"/>
              </a:ext>
            </a:extLst>
          </p:cNvPr>
          <p:cNvSpPr txBox="1"/>
          <p:nvPr/>
        </p:nvSpPr>
        <p:spPr>
          <a:xfrm>
            <a:off x="685800" y="4943061"/>
            <a:ext cx="1039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Switch people and let different students be different parts until everyone has been at least one part of the network!</a:t>
            </a:r>
          </a:p>
        </p:txBody>
      </p:sp>
    </p:spTree>
    <p:extLst>
      <p:ext uri="{BB962C8B-B14F-4D97-AF65-F5344CB8AC3E}">
        <p14:creationId xmlns:p14="http://schemas.microsoft.com/office/powerpoint/2010/main" val="10438667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188EF-71DC-4D64-98B4-BBCB0F67E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computers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97D738-0F43-4998-BFC8-393A010DE26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For Grown ups and older students</a:t>
            </a:r>
          </a:p>
          <a:p>
            <a:pPr lvl="1"/>
            <a:r>
              <a:rPr lang="en-US" dirty="0">
                <a:hlinkClick r:id="rId2"/>
              </a:rPr>
              <a:t>https://www.youtube.com/watch?v=O5nskjZ_GoI</a:t>
            </a:r>
            <a:r>
              <a:rPr lang="en-US" dirty="0"/>
              <a:t> (Start at 2:26)</a:t>
            </a:r>
          </a:p>
          <a:p>
            <a:r>
              <a:rPr lang="en-US" dirty="0"/>
              <a:t>For the littles</a:t>
            </a:r>
          </a:p>
          <a:p>
            <a:pPr lvl="1"/>
            <a:r>
              <a:rPr lang="en-US" dirty="0">
                <a:hlinkClick r:id="rId3"/>
              </a:rPr>
              <a:t>https://www.youtube.com/watch?v=k4oGI_dNaPc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41419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E1C694-4DA1-45B6-AFBE-C9DA8476DD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 time!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C228D11-AAA0-4427-9698-55D6A47178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Take a 10-15 min break</a:t>
            </a:r>
          </a:p>
        </p:txBody>
      </p:sp>
    </p:spTree>
    <p:extLst>
      <p:ext uri="{BB962C8B-B14F-4D97-AF65-F5344CB8AC3E}">
        <p14:creationId xmlns:p14="http://schemas.microsoft.com/office/powerpoint/2010/main" val="22223585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C7C46-CA4C-40F7-B3E0-B7F4B1544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8B3C1C-83B3-42E5-B71A-FCEACE583DE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 to typing.com</a:t>
            </a:r>
          </a:p>
          <a:p>
            <a:r>
              <a:rPr lang="en-US" dirty="0"/>
              <a:t>Create a temporary login</a:t>
            </a:r>
          </a:p>
          <a:p>
            <a:r>
              <a:rPr lang="en-US" dirty="0"/>
              <a:t>Try the lessons first</a:t>
            </a:r>
          </a:p>
          <a:p>
            <a:r>
              <a:rPr lang="en-US" dirty="0"/>
              <a:t>Then check out some games!!</a:t>
            </a:r>
          </a:p>
          <a:p>
            <a:endParaRPr lang="en-US" dirty="0"/>
          </a:p>
          <a:p>
            <a:r>
              <a:rPr lang="en-US" dirty="0"/>
              <a:t>Improvements that have been made recently</a:t>
            </a:r>
          </a:p>
          <a:p>
            <a:r>
              <a:rPr lang="en-US" dirty="0"/>
              <a:t>How I use it with my kids</a:t>
            </a:r>
          </a:p>
        </p:txBody>
      </p:sp>
    </p:spTree>
    <p:extLst>
      <p:ext uri="{BB962C8B-B14F-4D97-AF65-F5344CB8AC3E}">
        <p14:creationId xmlns:p14="http://schemas.microsoft.com/office/powerpoint/2010/main" val="158205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8F68C-A8DA-4D7F-A84D-D1191535A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Typing.com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6F72D-5CCB-43F8-AE7D-86CC8DF2A64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Walk through creating a teacher account and putting students in when you get your class lists for next year!</a:t>
            </a:r>
          </a:p>
        </p:txBody>
      </p:sp>
    </p:spTree>
    <p:extLst>
      <p:ext uri="{BB962C8B-B14F-4D97-AF65-F5344CB8AC3E}">
        <p14:creationId xmlns:p14="http://schemas.microsoft.com/office/powerpoint/2010/main" val="20731821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961D3C-440D-4C91-8C96-1B935E7EB2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Wednesday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9B50504-60EF-41F1-8828-B59D36D37A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20, 2018</a:t>
            </a:r>
          </a:p>
        </p:txBody>
      </p:sp>
    </p:spTree>
    <p:extLst>
      <p:ext uri="{BB962C8B-B14F-4D97-AF65-F5344CB8AC3E}">
        <p14:creationId xmlns:p14="http://schemas.microsoft.com/office/powerpoint/2010/main" val="7083169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BF5ED-428D-4868-87BF-83D6974B9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C0320-0251-4ED3-AFC2-2A8BBA9B86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04731"/>
            <a:ext cx="10394707" cy="428045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7:30 Breakfast</a:t>
            </a:r>
          </a:p>
          <a:p>
            <a:r>
              <a:rPr lang="en-US" dirty="0"/>
              <a:t>8:00 Speaker Sean McBride</a:t>
            </a:r>
          </a:p>
          <a:p>
            <a:r>
              <a:rPr lang="en-US" dirty="0"/>
              <a:t>9:00 Introduction to Coding</a:t>
            </a:r>
          </a:p>
          <a:p>
            <a:r>
              <a:rPr lang="en-US" dirty="0"/>
              <a:t>10:30 Break</a:t>
            </a:r>
          </a:p>
          <a:p>
            <a:r>
              <a:rPr lang="en-US" dirty="0"/>
              <a:t>10:45 Coding “unplugged”</a:t>
            </a:r>
          </a:p>
          <a:p>
            <a:r>
              <a:rPr lang="en-US" dirty="0"/>
              <a:t>12:00 Lunch</a:t>
            </a:r>
          </a:p>
          <a:p>
            <a:r>
              <a:rPr lang="en-US" dirty="0"/>
              <a:t>1:00 </a:t>
            </a:r>
            <a:r>
              <a:rPr lang="en-US" dirty="0" err="1"/>
              <a:t>Kodable</a:t>
            </a:r>
            <a:endParaRPr lang="en-US" dirty="0"/>
          </a:p>
          <a:p>
            <a:r>
              <a:rPr lang="en-US" dirty="0"/>
              <a:t>1:50 Break</a:t>
            </a:r>
          </a:p>
          <a:p>
            <a:r>
              <a:rPr lang="en-US" dirty="0"/>
              <a:t>2:00 </a:t>
            </a:r>
            <a:r>
              <a:rPr lang="en-US" dirty="0" err="1"/>
              <a:t>Codespark</a:t>
            </a:r>
            <a:r>
              <a:rPr lang="en-US" dirty="0"/>
              <a:t> academy, code.org, Education City</a:t>
            </a:r>
          </a:p>
          <a:p>
            <a:r>
              <a:rPr lang="en-US" dirty="0"/>
              <a:t>3:15 Break</a:t>
            </a:r>
          </a:p>
          <a:p>
            <a:r>
              <a:rPr lang="en-US" dirty="0"/>
              <a:t>3:30 IMC tour/ library display</a:t>
            </a:r>
          </a:p>
          <a:p>
            <a:r>
              <a:rPr lang="en-US" dirty="0"/>
              <a:t>4:45 End of the Day Prize Drawing</a:t>
            </a:r>
          </a:p>
        </p:txBody>
      </p:sp>
    </p:spTree>
    <p:extLst>
      <p:ext uri="{BB962C8B-B14F-4D97-AF65-F5344CB8AC3E}">
        <p14:creationId xmlns:p14="http://schemas.microsoft.com/office/powerpoint/2010/main" val="2310165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23993-443E-430B-A32D-9013901D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11686-F944-4D97-85B8-A50A871FF14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77009"/>
            <a:ext cx="10394707" cy="412142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7:30 Check in and breakfast</a:t>
            </a:r>
          </a:p>
          <a:p>
            <a:r>
              <a:rPr lang="en-US" dirty="0"/>
              <a:t>8:00 Welcome and introductions- Scott Rasmussen</a:t>
            </a:r>
          </a:p>
          <a:p>
            <a:r>
              <a:rPr lang="en-US" dirty="0"/>
              <a:t>8:30 Introduction, Survey</a:t>
            </a:r>
          </a:p>
          <a:p>
            <a:r>
              <a:rPr lang="en-US" dirty="0"/>
              <a:t>9:15 Parts of a Computer</a:t>
            </a:r>
          </a:p>
          <a:p>
            <a:r>
              <a:rPr lang="en-US" dirty="0"/>
              <a:t>10:30 Break</a:t>
            </a:r>
          </a:p>
          <a:p>
            <a:r>
              <a:rPr lang="en-US" dirty="0"/>
              <a:t>10:45 Saving things on a computer</a:t>
            </a:r>
          </a:p>
          <a:p>
            <a:r>
              <a:rPr lang="en-US" dirty="0"/>
              <a:t>12:00 Lunch</a:t>
            </a:r>
          </a:p>
          <a:p>
            <a:r>
              <a:rPr lang="en-US" dirty="0"/>
              <a:t>1:00 Software and Networks</a:t>
            </a:r>
          </a:p>
          <a:p>
            <a:r>
              <a:rPr lang="en-US" dirty="0"/>
              <a:t>2:30 Typing</a:t>
            </a:r>
          </a:p>
          <a:p>
            <a:r>
              <a:rPr lang="en-US" dirty="0"/>
              <a:t>3:15 Keynote speaker Kevin Young</a:t>
            </a:r>
          </a:p>
          <a:p>
            <a:r>
              <a:rPr lang="en-US" dirty="0"/>
              <a:t>4:30 End of the Day Drawing</a:t>
            </a:r>
          </a:p>
          <a:p>
            <a:r>
              <a:rPr lang="en-US" dirty="0"/>
              <a:t>5:00 BBQ</a:t>
            </a:r>
          </a:p>
        </p:txBody>
      </p:sp>
    </p:spTree>
    <p:extLst>
      <p:ext uri="{BB962C8B-B14F-4D97-AF65-F5344CB8AC3E}">
        <p14:creationId xmlns:p14="http://schemas.microsoft.com/office/powerpoint/2010/main" val="381975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A39953-4B19-47BB-9143-7C9CEF244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F4BBB00-D251-42CB-B280-938777FB8B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K-2.DA.01</a:t>
            </a:r>
          </a:p>
          <a:p>
            <a:r>
              <a:rPr lang="en-US" dirty="0"/>
              <a:t>Classify and sort information into useful order without a computer (e.g. sorting objects by various attributes).</a:t>
            </a:r>
          </a:p>
        </p:txBody>
      </p:sp>
    </p:spTree>
    <p:extLst>
      <p:ext uri="{BB962C8B-B14F-4D97-AF65-F5344CB8AC3E}">
        <p14:creationId xmlns:p14="http://schemas.microsoft.com/office/powerpoint/2010/main" val="17724862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208DE-EDF2-4136-8A8B-5CD157207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 u="sng" dirty="0">
                <a:hlinkClick r:id="rId2"/>
              </a:rPr>
              <a:t>https://jr.brainpop.com/artsandtechnology/technology/computerprogramming/</a:t>
            </a:r>
            <a:r>
              <a:rPr lang="en-US" dirty="0"/>
              <a:t>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A25A25-9918-4454-8B8A-0304787D4C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42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85DCB-14DC-4ADE-8955-417D55E07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each other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3C0FFC-9E1D-493B-8018-17FC285F4B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Make sure to use the agreed upon coding language we came up with</a:t>
            </a:r>
          </a:p>
          <a:p>
            <a:r>
              <a:rPr lang="en-US" dirty="0"/>
              <a:t>The “robot” will decide the task to be completed</a:t>
            </a:r>
          </a:p>
          <a:p>
            <a:r>
              <a:rPr lang="en-US" dirty="0"/>
              <a:t>The programmer will Code the Robot to complete that task</a:t>
            </a:r>
          </a:p>
          <a:p>
            <a:endParaRPr lang="en-US" dirty="0"/>
          </a:p>
          <a:p>
            <a:r>
              <a:rPr lang="en-US" dirty="0"/>
              <a:t>Don’t forget, the robot has to follow directions exactly as they were presented!</a:t>
            </a:r>
          </a:p>
        </p:txBody>
      </p:sp>
    </p:spTree>
    <p:extLst>
      <p:ext uri="{BB962C8B-B14F-4D97-AF65-F5344CB8AC3E}">
        <p14:creationId xmlns:p14="http://schemas.microsoft.com/office/powerpoint/2010/main" val="18982252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C28976-AA4B-42DD-9312-B6FCE48694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 time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A4E539-4AF8-40EC-A26D-CDD65CD314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Take a short 10-15 min break</a:t>
            </a:r>
          </a:p>
        </p:txBody>
      </p:sp>
    </p:spTree>
    <p:extLst>
      <p:ext uri="{BB962C8B-B14F-4D97-AF65-F5344CB8AC3E}">
        <p14:creationId xmlns:p14="http://schemas.microsoft.com/office/powerpoint/2010/main" val="3474226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E655D-05ED-4255-BE9A-763ECDB71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“Unplugged”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0BA9A-DA25-4F31-B61C-AECC39A0B8A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30017"/>
            <a:ext cx="10394707" cy="4002157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hlinkClick r:id="rId2"/>
              </a:rPr>
              <a:t>https://www.teacherspayteachers.com/Product/Unplugged-Coding-All-Year-Bundle-2906609</a:t>
            </a:r>
            <a:endParaRPr lang="en-US" dirty="0"/>
          </a:p>
          <a:p>
            <a:endParaRPr lang="en-US" dirty="0"/>
          </a:p>
          <a:p>
            <a:r>
              <a:rPr lang="en-US" dirty="0"/>
              <a:t>Find a partner</a:t>
            </a:r>
          </a:p>
          <a:p>
            <a:r>
              <a:rPr lang="en-US" dirty="0"/>
              <a:t>1 partner will  arrange map pieces on the honeybee coding map, starting with the  honeybee and ending with the hive.</a:t>
            </a:r>
          </a:p>
          <a:p>
            <a:r>
              <a:rPr lang="en-US" dirty="0"/>
              <a:t>Place Honeycombs in between to create a path</a:t>
            </a:r>
          </a:p>
          <a:p>
            <a:r>
              <a:rPr lang="en-US" dirty="0"/>
              <a:t>Now the other partner will write the code on the recording sheet to get the Honeybee to the hive</a:t>
            </a:r>
          </a:p>
          <a:p>
            <a:r>
              <a:rPr lang="en-US" dirty="0"/>
              <a:t>The first partner will check the code</a:t>
            </a:r>
          </a:p>
          <a:p>
            <a:r>
              <a:rPr lang="en-US" dirty="0"/>
              <a:t>Then switch!</a:t>
            </a:r>
          </a:p>
          <a:p>
            <a:r>
              <a:rPr lang="en-US" dirty="0"/>
              <a:t>After this try to challenge each other</a:t>
            </a:r>
          </a:p>
          <a:p>
            <a:pPr lvl="1"/>
            <a:r>
              <a:rPr lang="en-US" dirty="0"/>
              <a:t>Place flowers and make your partner collect pollen!</a:t>
            </a:r>
          </a:p>
          <a:p>
            <a:pPr lvl="1"/>
            <a:r>
              <a:rPr lang="en-US" dirty="0"/>
              <a:t>Place enemies and have them sting their enemies!</a:t>
            </a:r>
          </a:p>
          <a:p>
            <a:pPr lvl="1"/>
            <a:r>
              <a:rPr lang="en-US" dirty="0"/>
              <a:t>Place Rain clouds and make them  dodge the rain!</a:t>
            </a:r>
          </a:p>
        </p:txBody>
      </p:sp>
    </p:spTree>
    <p:extLst>
      <p:ext uri="{BB962C8B-B14F-4D97-AF65-F5344CB8AC3E}">
        <p14:creationId xmlns:p14="http://schemas.microsoft.com/office/powerpoint/2010/main" val="5614200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9ABD-E00F-4B4B-93B3-D02D8FE6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Adjustments I make in my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17CDBE-D28E-4960-99BD-A5B3D8A87F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We do the first few all together</a:t>
            </a:r>
          </a:p>
          <a:p>
            <a:r>
              <a:rPr lang="en-US" dirty="0"/>
              <a:t>I set up the first paths and the partners work through the code together</a:t>
            </a:r>
          </a:p>
          <a:p>
            <a:r>
              <a:rPr lang="en-US" dirty="0"/>
              <a:t>Students write code on squares first</a:t>
            </a:r>
          </a:p>
        </p:txBody>
      </p:sp>
    </p:spTree>
    <p:extLst>
      <p:ext uri="{BB962C8B-B14F-4D97-AF65-F5344CB8AC3E}">
        <p14:creationId xmlns:p14="http://schemas.microsoft.com/office/powerpoint/2010/main" val="7400573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44323-3250-4FFF-8C91-555E6BDE6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Puppy Programming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3E576-60FA-4ED3-9D75-7B339FF008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1590262"/>
            <a:ext cx="10394707" cy="394335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hlinkClick r:id="rId2"/>
              </a:rPr>
              <a:t>www.raft.net/raft-idea?isid=743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Split into 4 groups (3-4 people per group)</a:t>
            </a:r>
          </a:p>
          <a:p>
            <a:r>
              <a:rPr lang="en-US" dirty="0"/>
              <a:t>Then 2 groups will team up (so you have 2 groups working on one game set and 2 on the other)</a:t>
            </a:r>
          </a:p>
          <a:p>
            <a:r>
              <a:rPr lang="en-US" dirty="0"/>
              <a:t>1 group at each game set will work together to place the puppy at the starting point and the ball at the ending point</a:t>
            </a:r>
          </a:p>
          <a:p>
            <a:r>
              <a:rPr lang="en-US" dirty="0"/>
              <a:t>Then they will create a path using the corks as barriers </a:t>
            </a:r>
          </a:p>
          <a:p>
            <a:r>
              <a:rPr lang="en-US" dirty="0"/>
              <a:t>Next the 1</a:t>
            </a:r>
            <a:r>
              <a:rPr lang="en-US" baseline="30000" dirty="0"/>
              <a:t>st</a:t>
            </a:r>
            <a:r>
              <a:rPr lang="en-US" dirty="0"/>
              <a:t> group will find the code cards and place them in order for the puppy to get to the ball</a:t>
            </a:r>
          </a:p>
          <a:p>
            <a:r>
              <a:rPr lang="en-US" dirty="0"/>
              <a:t>Finally the 2</a:t>
            </a:r>
            <a:r>
              <a:rPr lang="en-US" baseline="30000" dirty="0"/>
              <a:t>nd</a:t>
            </a:r>
            <a:r>
              <a:rPr lang="en-US" dirty="0"/>
              <a:t> group will come over and follow the 1</a:t>
            </a:r>
            <a:r>
              <a:rPr lang="en-US" baseline="30000" dirty="0"/>
              <a:t>st</a:t>
            </a:r>
            <a:r>
              <a:rPr lang="en-US" dirty="0"/>
              <a:t> group’s code to see if the puppy makes it</a:t>
            </a:r>
          </a:p>
          <a:p>
            <a:r>
              <a:rPr lang="en-US" dirty="0"/>
              <a:t>Then the groups will switch (the 2</a:t>
            </a:r>
            <a:r>
              <a:rPr lang="en-US" baseline="30000" dirty="0"/>
              <a:t>nd</a:t>
            </a:r>
            <a:r>
              <a:rPr lang="en-US" dirty="0"/>
              <a:t> group will code and the 1</a:t>
            </a:r>
            <a:r>
              <a:rPr lang="en-US" baseline="30000" dirty="0"/>
              <a:t>st</a:t>
            </a:r>
            <a:r>
              <a:rPr lang="en-US" dirty="0"/>
              <a:t> group will check)</a:t>
            </a:r>
          </a:p>
        </p:txBody>
      </p:sp>
    </p:spTree>
    <p:extLst>
      <p:ext uri="{BB962C8B-B14F-4D97-AF65-F5344CB8AC3E}">
        <p14:creationId xmlns:p14="http://schemas.microsoft.com/office/powerpoint/2010/main" val="32987719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D6165-759B-47A4-A237-817AC923A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Moby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E6A9A-2549-4689-B04B-F78F8E5BC9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Follow the direction on the </a:t>
            </a:r>
            <a:r>
              <a:rPr lang="en-US" dirty="0" err="1"/>
              <a:t>Brainpopjr</a:t>
            </a:r>
            <a:r>
              <a:rPr lang="en-US" dirty="0"/>
              <a:t>. worksheet</a:t>
            </a:r>
          </a:p>
          <a:p>
            <a:r>
              <a:rPr lang="en-US" dirty="0"/>
              <a:t>We will discuss when everyone is finished</a:t>
            </a:r>
          </a:p>
        </p:txBody>
      </p:sp>
    </p:spTree>
    <p:extLst>
      <p:ext uri="{BB962C8B-B14F-4D97-AF65-F5344CB8AC3E}">
        <p14:creationId xmlns:p14="http://schemas.microsoft.com/office/powerpoint/2010/main" val="34096182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E2A7A4-9F91-4934-975D-AF995AFD02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6DE246B-AA46-4323-9B65-920D4D78CF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Meet back here at 1</a:t>
            </a:r>
          </a:p>
        </p:txBody>
      </p:sp>
    </p:spTree>
    <p:extLst>
      <p:ext uri="{BB962C8B-B14F-4D97-AF65-F5344CB8AC3E}">
        <p14:creationId xmlns:p14="http://schemas.microsoft.com/office/powerpoint/2010/main" val="9583170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2084A-AA0B-4E69-A0D0-41C1D044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Kodable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E760F-1E4E-4AE3-9198-FF65FB2CC8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Go to kodable.com</a:t>
            </a:r>
          </a:p>
          <a:p>
            <a:r>
              <a:rPr lang="en-US" dirty="0"/>
              <a:t>Click student sign in</a:t>
            </a:r>
          </a:p>
          <a:p>
            <a:r>
              <a:rPr lang="en-US" dirty="0"/>
              <a:t>Click enter class code</a:t>
            </a:r>
          </a:p>
          <a:p>
            <a:r>
              <a:rPr lang="en-US" dirty="0"/>
              <a:t>Class code: </a:t>
            </a:r>
            <a:r>
              <a:rPr lang="en-US" dirty="0" err="1"/>
              <a:t>istem</a:t>
            </a:r>
            <a:endParaRPr lang="en-US" dirty="0"/>
          </a:p>
          <a:p>
            <a:r>
              <a:rPr lang="en-US" dirty="0"/>
              <a:t>Find your name</a:t>
            </a:r>
          </a:p>
          <a:p>
            <a:r>
              <a:rPr lang="en-US" dirty="0"/>
              <a:t>Click on Blast off</a:t>
            </a:r>
          </a:p>
          <a:p>
            <a:r>
              <a:rPr lang="en-US" dirty="0"/>
              <a:t>Then Click on </a:t>
            </a:r>
            <a:r>
              <a:rPr lang="en-US" dirty="0" err="1"/>
              <a:t>Smeeborg</a:t>
            </a:r>
            <a:r>
              <a:rPr lang="en-US" dirty="0"/>
              <a:t> or click on Play</a:t>
            </a:r>
          </a:p>
          <a:p>
            <a:r>
              <a:rPr lang="en-US" dirty="0"/>
              <a:t>Have Fun!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6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DA5E1-71A1-45CF-9C1E-E1F529958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are We?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86F0B0-6D78-490B-B7EF-586B2487248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629666" y="3226228"/>
            <a:ext cx="1862732" cy="331152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C3CE5A-A3F0-4166-A93E-1391F8F2B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4566"/>
            <a:ext cx="3240257" cy="24301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E2AD71-485E-4DF4-AFA4-36B344D28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629" y="1582341"/>
            <a:ext cx="2375037" cy="3166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390915-F6D5-4280-93F8-3E749C6754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82341"/>
            <a:ext cx="3242967" cy="24322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DF33FED-ADA6-4EB5-B49A-E48A425070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8004" y="61543"/>
            <a:ext cx="2373514" cy="31646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6BCC121-AA77-41B6-82FA-20FBF9C1B1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4060" y="3226228"/>
            <a:ext cx="3648221" cy="273616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614D483-4FE9-46C2-B975-A8E2338105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74547" y="61543"/>
            <a:ext cx="3164685" cy="3164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519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AD4E0-9515-415B-9FBA-B2DE9CF5E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Kodable</a:t>
            </a:r>
            <a:r>
              <a:rPr lang="en-US" dirty="0"/>
              <a:t> Teacher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63B17-BDEF-4E4D-A1EB-D7332B9CF2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Let’s work together to create a teacher account that you can use in your classroom next year!</a:t>
            </a:r>
          </a:p>
        </p:txBody>
      </p:sp>
    </p:spTree>
    <p:extLst>
      <p:ext uri="{BB962C8B-B14F-4D97-AF65-F5344CB8AC3E}">
        <p14:creationId xmlns:p14="http://schemas.microsoft.com/office/powerpoint/2010/main" val="3941775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E43B0B-D2A8-4C84-8A49-0CCCDDFF1B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 Time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0D75924-DF25-4518-B400-19C14AF76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Take a 10-15 min break</a:t>
            </a:r>
          </a:p>
        </p:txBody>
      </p:sp>
    </p:spTree>
    <p:extLst>
      <p:ext uri="{BB962C8B-B14F-4D97-AF65-F5344CB8AC3E}">
        <p14:creationId xmlns:p14="http://schemas.microsoft.com/office/powerpoint/2010/main" val="96133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39180-B29F-4F60-9338-18A99E543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Codespark</a:t>
            </a:r>
            <a:r>
              <a:rPr lang="en-US" dirty="0"/>
              <a:t> Academy-The </a:t>
            </a:r>
            <a:r>
              <a:rPr lang="en-US" dirty="0" err="1"/>
              <a:t>Foos</a:t>
            </a:r>
            <a:r>
              <a:rPr lang="en-US" dirty="0"/>
              <a:t>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9DA92-DAD2-4585-82E4-1062902C422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https://codespark.com/webgl/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Play through some of the levels</a:t>
            </a:r>
          </a:p>
          <a:p>
            <a:r>
              <a:rPr lang="en-US" dirty="0"/>
              <a:t>Think about how your kids would like this and how you could use it in your classroom</a:t>
            </a:r>
          </a:p>
        </p:txBody>
      </p:sp>
    </p:spTree>
    <p:extLst>
      <p:ext uri="{BB962C8B-B14F-4D97-AF65-F5344CB8AC3E}">
        <p14:creationId xmlns:p14="http://schemas.microsoft.com/office/powerpoint/2010/main" val="22120654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9AB7-E7C5-473F-8D17-B5F6869C2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Code.org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E66DF-426A-4130-A6FF-151C86C8E1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Together we will explore code.org</a:t>
            </a:r>
          </a:p>
          <a:p>
            <a:r>
              <a:rPr lang="en-US" dirty="0"/>
              <a:t>After we explore together, take a little bit of time to dig in on your own and see what you can find that you think your students might like</a:t>
            </a:r>
          </a:p>
        </p:txBody>
      </p:sp>
    </p:spTree>
    <p:extLst>
      <p:ext uri="{BB962C8B-B14F-4D97-AF65-F5344CB8AC3E}">
        <p14:creationId xmlns:p14="http://schemas.microsoft.com/office/powerpoint/2010/main" val="16238113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E7DF5-F74F-4C5B-97B1-AA9DBE682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C431F-9E9E-4901-9DE6-44442BE3D0D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Us.educationcity.com </a:t>
            </a:r>
          </a:p>
          <a:p>
            <a:endParaRPr lang="en-US" dirty="0"/>
          </a:p>
          <a:p>
            <a:r>
              <a:rPr lang="en-US" dirty="0"/>
              <a:t>Click Login</a:t>
            </a:r>
          </a:p>
          <a:p>
            <a:r>
              <a:rPr lang="en-US" dirty="0"/>
              <a:t>Enter Username and Password </a:t>
            </a:r>
          </a:p>
          <a:p>
            <a:r>
              <a:rPr lang="en-US" dirty="0"/>
              <a:t>Click on Computing</a:t>
            </a:r>
          </a:p>
          <a:p>
            <a:r>
              <a:rPr lang="en-US" dirty="0"/>
              <a:t>Click on 1</a:t>
            </a:r>
            <a:r>
              <a:rPr lang="en-US" baseline="30000" dirty="0"/>
              <a:t>st</a:t>
            </a:r>
            <a:r>
              <a:rPr lang="en-US" dirty="0"/>
              <a:t> grade</a:t>
            </a:r>
          </a:p>
          <a:p>
            <a:r>
              <a:rPr lang="en-US" dirty="0"/>
              <a:t>Click on Activities</a:t>
            </a:r>
          </a:p>
          <a:p>
            <a:r>
              <a:rPr lang="en-US" dirty="0"/>
              <a:t>Click on Sea Drive</a:t>
            </a:r>
          </a:p>
          <a:p>
            <a:r>
              <a:rPr lang="en-US" dirty="0"/>
              <a:t>Then Click Play!</a:t>
            </a:r>
          </a:p>
        </p:txBody>
      </p:sp>
    </p:spTree>
    <p:extLst>
      <p:ext uri="{BB962C8B-B14F-4D97-AF65-F5344CB8AC3E}">
        <p14:creationId xmlns:p14="http://schemas.microsoft.com/office/powerpoint/2010/main" val="36459875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8FC363-8D15-40E1-A6C8-751C6222F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 for Tomorrow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686C70-D9BF-4255-B2B0-BA0EBF017F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to bring your ID and your laptop</a:t>
            </a:r>
          </a:p>
          <a:p>
            <a:r>
              <a:rPr lang="en-US" dirty="0"/>
              <a:t>We won’t need your Laptop until the afternoon but please make sure you bring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70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0BE0F3-5182-4313-AA84-58D57BD2E6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Thursday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6D8493C-FE15-4CF2-A66A-B472D30C1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21, 2018</a:t>
            </a:r>
          </a:p>
        </p:txBody>
      </p:sp>
    </p:spTree>
    <p:extLst>
      <p:ext uri="{BB962C8B-B14F-4D97-AF65-F5344CB8AC3E}">
        <p14:creationId xmlns:p14="http://schemas.microsoft.com/office/powerpoint/2010/main" val="20204060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25C3-AF03-4627-B6A3-37C4148DD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E08C9-C451-4BB1-B065-B4F4EC3E77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10749"/>
            <a:ext cx="10394707" cy="412142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8:00 Breakfast</a:t>
            </a:r>
          </a:p>
          <a:p>
            <a:r>
              <a:rPr lang="en-US" dirty="0"/>
              <a:t>9:45 Check-in at ON Semiconductor</a:t>
            </a:r>
          </a:p>
          <a:p>
            <a:r>
              <a:rPr lang="en-US" dirty="0"/>
              <a:t>10:00 Tour of Water Fab</a:t>
            </a:r>
          </a:p>
          <a:p>
            <a:r>
              <a:rPr lang="en-US" dirty="0"/>
              <a:t>11:00 Panel Discussion with engineers/ lunch</a:t>
            </a:r>
          </a:p>
          <a:p>
            <a:r>
              <a:rPr lang="en-US" dirty="0"/>
              <a:t>1:15 Debrief back at ISU</a:t>
            </a:r>
          </a:p>
          <a:p>
            <a:r>
              <a:rPr lang="en-US" dirty="0"/>
              <a:t>1:30 Prep for Friday’s Lesson</a:t>
            </a:r>
          </a:p>
          <a:p>
            <a:r>
              <a:rPr lang="en-US" dirty="0"/>
              <a:t>1:45 Break</a:t>
            </a:r>
          </a:p>
          <a:p>
            <a:r>
              <a:rPr lang="en-US" dirty="0"/>
              <a:t>2:00  Computational thinking and computer science careers</a:t>
            </a:r>
          </a:p>
          <a:p>
            <a:r>
              <a:rPr lang="en-US" dirty="0"/>
              <a:t>3:30 break</a:t>
            </a:r>
          </a:p>
          <a:p>
            <a:r>
              <a:rPr lang="en-US" dirty="0"/>
              <a:t>3:45 Speaker Kaitlin Maguire</a:t>
            </a:r>
          </a:p>
          <a:p>
            <a:r>
              <a:rPr lang="en-US" dirty="0"/>
              <a:t>4:45 End of the Day prize drawing</a:t>
            </a:r>
          </a:p>
        </p:txBody>
      </p:sp>
    </p:spTree>
    <p:extLst>
      <p:ext uri="{BB962C8B-B14F-4D97-AF65-F5344CB8AC3E}">
        <p14:creationId xmlns:p14="http://schemas.microsoft.com/office/powerpoint/2010/main" val="40959909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35431-483E-4A67-BF09-48DCED65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Programs to Download for lesson tomorrow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7C0C-927F-45D0-A7D4-E6D0201CB52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Google cardboard</a:t>
            </a:r>
          </a:p>
          <a:p>
            <a:r>
              <a:rPr lang="en-US" dirty="0"/>
              <a:t>Google expeditions</a:t>
            </a:r>
          </a:p>
        </p:txBody>
      </p:sp>
    </p:spTree>
    <p:extLst>
      <p:ext uri="{BB962C8B-B14F-4D97-AF65-F5344CB8AC3E}">
        <p14:creationId xmlns:p14="http://schemas.microsoft.com/office/powerpoint/2010/main" val="35580044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9D43BD-7496-4123-A7A6-5AC19B947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Thinking and Computer Science Careers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0656D-6ACB-49C4-BD92-5BB99A958E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K-2.IC.02</a:t>
            </a:r>
          </a:p>
          <a:p>
            <a:r>
              <a:rPr lang="en-US" dirty="0"/>
              <a:t>Understand that a wide range of jobs require knowledge or use of computer sciences.</a:t>
            </a:r>
          </a:p>
        </p:txBody>
      </p:sp>
    </p:spTree>
    <p:extLst>
      <p:ext uri="{BB962C8B-B14F-4D97-AF65-F5344CB8AC3E}">
        <p14:creationId xmlns:p14="http://schemas.microsoft.com/office/powerpoint/2010/main" val="2162014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572086-F081-4E2F-B675-64C22A07D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51C977E-B7E6-41EA-ABE8-D2614967D1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Ashley Schaffner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3105D5-3642-44C6-A0E4-1C8DD4FCB7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Blackfoot Charter Community Learning Center</a:t>
            </a:r>
          </a:p>
          <a:p>
            <a:r>
              <a:rPr lang="en-US" dirty="0">
                <a:hlinkClick r:id="rId2"/>
              </a:rPr>
              <a:t>aschaffner@bcclc.com</a:t>
            </a:r>
            <a:endParaRPr lang="en-US" dirty="0"/>
          </a:p>
          <a:p>
            <a:r>
              <a:rPr lang="en-US" dirty="0"/>
              <a:t>208-760-7126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0A81EDB-F8A6-43CE-AC83-DD11F20BE8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Chad Harris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C6751FD-36F1-4712-AF01-83A557B8E8E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Blackfoot Charter Community Learning Center</a:t>
            </a:r>
          </a:p>
          <a:p>
            <a:r>
              <a:rPr lang="en-US" dirty="0">
                <a:hlinkClick r:id="rId3"/>
              </a:rPr>
              <a:t>Charris@bcclc.com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78976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29635-FEF0-4CAA-A7FE-73D46ACF1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FAE70-89F9-4F88-A745-2244248619A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https://jr.brainpop.com/artsandtechnology/technology/computationalthinking/</a:t>
            </a:r>
            <a:endParaRPr lang="en-US" u="sng" dirty="0"/>
          </a:p>
          <a:p>
            <a:r>
              <a:rPr lang="en-US" dirty="0"/>
              <a:t>Matching activity</a:t>
            </a:r>
          </a:p>
          <a:p>
            <a:endParaRPr lang="en-US" dirty="0"/>
          </a:p>
          <a:p>
            <a:r>
              <a:rPr lang="en-US" dirty="0"/>
              <a:t>Why is computational thinking important??</a:t>
            </a:r>
          </a:p>
          <a:p>
            <a:r>
              <a:rPr lang="en-US" u="sng" dirty="0">
                <a:hlinkClick r:id="rId3"/>
              </a:rPr>
              <a:t>https://www.youtube.com/watch?v=vOsdfRbrNdk</a:t>
            </a:r>
            <a:r>
              <a:rPr lang="en-US" u="sn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758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28B6D-C9B0-452C-AB5F-D017D12DD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Computer Science Careers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92C26-141B-47C7-88B5-03D4FBB99D0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https://www.rasmussen.edu/degrees/technology/blog/programming-careers-for-coding-connoisseurs/</a:t>
            </a:r>
            <a:endParaRPr lang="en-US" dirty="0"/>
          </a:p>
          <a:p>
            <a:endParaRPr lang="en-US" dirty="0"/>
          </a:p>
          <a:p>
            <a:pPr fontAlgn="base"/>
            <a:r>
              <a:rPr lang="en-US" b="1" i="1" dirty="0"/>
              <a:t>1. Software application developer</a:t>
            </a:r>
            <a:endParaRPr lang="en-US" dirty="0"/>
          </a:p>
          <a:p>
            <a:pPr fontAlgn="base"/>
            <a:r>
              <a:rPr lang="en-US" b="1" dirty="0"/>
              <a:t>2016 median salary: </a:t>
            </a:r>
            <a:r>
              <a:rPr lang="en-US" dirty="0"/>
              <a:t>$100,080</a:t>
            </a:r>
            <a:r>
              <a:rPr lang="en-US" baseline="30000" dirty="0"/>
              <a:t>2</a:t>
            </a:r>
            <a:endParaRPr lang="en-US" dirty="0"/>
          </a:p>
          <a:p>
            <a:pPr fontAlgn="base"/>
            <a:r>
              <a:rPr lang="en-US" b="1" dirty="0"/>
              <a:t>Required education:</a:t>
            </a:r>
            <a:r>
              <a:rPr lang="en-US" dirty="0"/>
              <a:t> Bachelor’s degree</a:t>
            </a:r>
          </a:p>
          <a:p>
            <a:pPr fontAlgn="base"/>
            <a:r>
              <a:rPr lang="en-US" b="1" dirty="0"/>
              <a:t>Projected growth (2016-2016)</a:t>
            </a:r>
            <a:r>
              <a:rPr lang="en-US" dirty="0"/>
              <a:t>: 30%</a:t>
            </a:r>
          </a:p>
          <a:p>
            <a:pPr fontAlgn="base"/>
            <a:r>
              <a:rPr lang="en-US" dirty="0">
                <a:hlinkClick r:id="rId3"/>
              </a:rPr>
              <a:t>Software developers</a:t>
            </a:r>
            <a:r>
              <a:rPr lang="en-US" dirty="0"/>
              <a:t> are responsible for creating and enhancing applications for cell phones, tablets and other mobile devices. This is a </a:t>
            </a:r>
            <a:r>
              <a:rPr lang="en-US" dirty="0">
                <a:hlinkClick r:id="rId4"/>
              </a:rPr>
              <a:t>great career</a:t>
            </a:r>
            <a:r>
              <a:rPr lang="en-US" dirty="0"/>
              <a:t> for someone who has a “big picture” mentality and likes to collaborate with others to bring ideas to life. Knowing coding basics and having an aptitude for math are also important.</a:t>
            </a:r>
          </a:p>
        </p:txBody>
      </p:sp>
    </p:spTree>
    <p:extLst>
      <p:ext uri="{BB962C8B-B14F-4D97-AF65-F5344CB8AC3E}">
        <p14:creationId xmlns:p14="http://schemas.microsoft.com/office/powerpoint/2010/main" val="310351932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CEFEF-5639-4F38-97AF-6162347852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594360"/>
            <a:ext cx="10394707" cy="4780225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b="1" i="1" dirty="0"/>
              <a:t>2. Web developer</a:t>
            </a:r>
            <a:endParaRPr lang="en-US" dirty="0"/>
          </a:p>
          <a:p>
            <a:pPr fontAlgn="base"/>
            <a:r>
              <a:rPr lang="en-US" b="1" dirty="0"/>
              <a:t>2016 median salary: </a:t>
            </a:r>
            <a:r>
              <a:rPr lang="en-US" dirty="0"/>
              <a:t>$66,130</a:t>
            </a:r>
            <a:r>
              <a:rPr lang="en-US" baseline="30000" dirty="0"/>
              <a:t>2</a:t>
            </a:r>
            <a:endParaRPr lang="en-US" dirty="0"/>
          </a:p>
          <a:p>
            <a:pPr fontAlgn="base"/>
            <a:r>
              <a:rPr lang="en-US" b="1" dirty="0"/>
              <a:t>Required education:</a:t>
            </a:r>
            <a:r>
              <a:rPr lang="en-US" dirty="0"/>
              <a:t> Associate’s degree</a:t>
            </a:r>
          </a:p>
          <a:p>
            <a:pPr fontAlgn="base"/>
            <a:r>
              <a:rPr lang="en-US" b="1" dirty="0"/>
              <a:t>Projected growth (2016-2026)</a:t>
            </a:r>
            <a:r>
              <a:rPr lang="en-US" dirty="0"/>
              <a:t>: 13%</a:t>
            </a:r>
          </a:p>
          <a:p>
            <a:pPr fontAlgn="base"/>
            <a:r>
              <a:rPr lang="en-US" dirty="0"/>
              <a:t>How a website looks and functions is the direct result of a </a:t>
            </a:r>
            <a:r>
              <a:rPr lang="en-US" dirty="0">
                <a:hlinkClick r:id="rId2"/>
              </a:rPr>
              <a:t>web developer’s</a:t>
            </a:r>
            <a:r>
              <a:rPr lang="en-US" dirty="0"/>
              <a:t> work. All programming careers take patience, but this one provides more instant gratification than most. </a:t>
            </a:r>
            <a:r>
              <a:rPr lang="en-US" dirty="0">
                <a:hlinkClick r:id="rId3"/>
              </a:rPr>
              <a:t>Web developers</a:t>
            </a:r>
            <a:r>
              <a:rPr lang="en-US" dirty="0"/>
              <a:t> listen well to their clients’ needs and problem-solve to give them the best website possible for their business. At the end of a project, you have a working, accessible website to show off your hard work. Web developers do well when they can show a portfolio of their work and have a deep understanding of coding.</a:t>
            </a:r>
          </a:p>
          <a:p>
            <a:pPr fontAlgn="base"/>
            <a:r>
              <a:rPr lang="en-US" b="1" i="1" dirty="0"/>
              <a:t>3. Database administrator</a:t>
            </a:r>
            <a:endParaRPr lang="en-US" dirty="0"/>
          </a:p>
          <a:p>
            <a:pPr fontAlgn="base"/>
            <a:r>
              <a:rPr lang="en-US" b="1" dirty="0"/>
              <a:t>2016 median salary:</a:t>
            </a:r>
            <a:r>
              <a:rPr lang="en-US" dirty="0"/>
              <a:t> $84,950</a:t>
            </a:r>
            <a:r>
              <a:rPr lang="en-US" baseline="30000" dirty="0"/>
              <a:t>2</a:t>
            </a:r>
            <a:endParaRPr lang="en-US" dirty="0"/>
          </a:p>
          <a:p>
            <a:pPr fontAlgn="base"/>
            <a:r>
              <a:rPr lang="en-US" b="1" dirty="0"/>
              <a:t>Required education:</a:t>
            </a:r>
            <a:r>
              <a:rPr lang="en-US" dirty="0"/>
              <a:t> Bachelor’s degree</a:t>
            </a:r>
          </a:p>
          <a:p>
            <a:pPr fontAlgn="base"/>
            <a:r>
              <a:rPr lang="en-US" b="1" dirty="0"/>
              <a:t>Projected growth (2016-2026)</a:t>
            </a:r>
            <a:r>
              <a:rPr lang="en-US" dirty="0"/>
              <a:t>: 11%</a:t>
            </a:r>
          </a:p>
          <a:p>
            <a:pPr fontAlgn="base"/>
            <a:r>
              <a:rPr lang="en-US" dirty="0">
                <a:hlinkClick r:id="rId4"/>
              </a:rPr>
              <a:t>Database administrators</a:t>
            </a:r>
            <a:r>
              <a:rPr lang="en-US" dirty="0"/>
              <a:t> are tasked with securing, organizing or troubleshooting storage for large amounts of information for companies online. If you love analyzing and recovering information, as well as fast problem-solving, this could be a great career for you.</a:t>
            </a:r>
          </a:p>
        </p:txBody>
      </p:sp>
    </p:spTree>
    <p:extLst>
      <p:ext uri="{BB962C8B-B14F-4D97-AF65-F5344CB8AC3E}">
        <p14:creationId xmlns:p14="http://schemas.microsoft.com/office/powerpoint/2010/main" val="6491155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D6CC9-0BED-4A0D-84AF-188EDC5A289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457200"/>
            <a:ext cx="10394707" cy="4917385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b="1" i="1" dirty="0"/>
              <a:t>4. Computer network architect</a:t>
            </a:r>
            <a:endParaRPr lang="en-US" dirty="0"/>
          </a:p>
          <a:p>
            <a:pPr fontAlgn="base"/>
            <a:r>
              <a:rPr lang="en-US" b="1" dirty="0"/>
              <a:t>2016 median salary: </a:t>
            </a:r>
            <a:r>
              <a:rPr lang="en-US" dirty="0"/>
              <a:t>$101,210</a:t>
            </a:r>
            <a:r>
              <a:rPr lang="en-US" baseline="30000" dirty="0"/>
              <a:t>2</a:t>
            </a:r>
            <a:endParaRPr lang="en-US" dirty="0"/>
          </a:p>
          <a:p>
            <a:pPr fontAlgn="base"/>
            <a:r>
              <a:rPr lang="en-US" b="1" dirty="0"/>
              <a:t>Education: </a:t>
            </a:r>
            <a:r>
              <a:rPr lang="en-US" dirty="0"/>
              <a:t>Bachelor’s degree</a:t>
            </a:r>
          </a:p>
          <a:p>
            <a:pPr fontAlgn="base"/>
            <a:r>
              <a:rPr lang="en-US" b="1" dirty="0"/>
              <a:t>Projected growth (2016-2026)</a:t>
            </a:r>
            <a:r>
              <a:rPr lang="en-US" dirty="0"/>
              <a:t>: 6%</a:t>
            </a:r>
          </a:p>
          <a:p>
            <a:pPr fontAlgn="base"/>
            <a:r>
              <a:rPr lang="en-US" dirty="0"/>
              <a:t>Connecting multiple people within a company through one central system is the role of a </a:t>
            </a:r>
            <a:r>
              <a:rPr lang="en-US" dirty="0">
                <a:hlinkClick r:id="rId2"/>
              </a:rPr>
              <a:t>computer systems architect</a:t>
            </a:r>
            <a:r>
              <a:rPr lang="en-US" dirty="0"/>
              <a:t>. This architect solves company needs to communicate by upgrading a system or troubleshooting it using code. Evaluating the technology and putting together a company analysis report is also part of the job.</a:t>
            </a:r>
          </a:p>
          <a:p>
            <a:pPr fontAlgn="base"/>
            <a:r>
              <a:rPr lang="en-US" b="1" i="1" dirty="0"/>
              <a:t>5. Computer systems analyst</a:t>
            </a:r>
            <a:endParaRPr lang="en-US" dirty="0"/>
          </a:p>
          <a:p>
            <a:pPr fontAlgn="base"/>
            <a:r>
              <a:rPr lang="en-US" b="1" dirty="0"/>
              <a:t>2016 median salary: </a:t>
            </a:r>
            <a:r>
              <a:rPr lang="en-US" dirty="0"/>
              <a:t>$87,220</a:t>
            </a:r>
            <a:r>
              <a:rPr lang="en-US" baseline="30000" dirty="0"/>
              <a:t>2</a:t>
            </a:r>
            <a:endParaRPr lang="en-US" dirty="0"/>
          </a:p>
          <a:p>
            <a:pPr fontAlgn="base"/>
            <a:r>
              <a:rPr lang="en-US" b="1" dirty="0"/>
              <a:t>Education required:</a:t>
            </a:r>
            <a:r>
              <a:rPr lang="en-US" dirty="0"/>
              <a:t> Bachelor’s degree</a:t>
            </a:r>
          </a:p>
          <a:p>
            <a:pPr fontAlgn="base"/>
            <a:r>
              <a:rPr lang="en-US" b="1" dirty="0"/>
              <a:t>Projected growth (2016-2026)</a:t>
            </a:r>
            <a:r>
              <a:rPr lang="en-US" dirty="0"/>
              <a:t>: 9%</a:t>
            </a:r>
          </a:p>
          <a:p>
            <a:pPr fontAlgn="base"/>
            <a:r>
              <a:rPr lang="en-US" dirty="0"/>
              <a:t>The strategist behind the computer systems architect is the </a:t>
            </a:r>
            <a:r>
              <a:rPr lang="en-US" dirty="0">
                <a:hlinkClick r:id="rId3"/>
              </a:rPr>
              <a:t>computer systems analyst</a:t>
            </a:r>
            <a:r>
              <a:rPr lang="en-US" dirty="0"/>
              <a:t>. The analyst </a:t>
            </a:r>
            <a:r>
              <a:rPr lang="en-US" dirty="0">
                <a:hlinkClick r:id="rId4"/>
              </a:rPr>
              <a:t>works on behalf</a:t>
            </a:r>
            <a:r>
              <a:rPr lang="en-US" dirty="0"/>
              <a:t> of the corporation with the computer network system to see which upgrades would be worth the financial cost to make their online communication more efficient. Once an analyst convinces a company to upgrade their system, coding is analyzed for errors and corrected.</a:t>
            </a:r>
          </a:p>
        </p:txBody>
      </p:sp>
    </p:spTree>
    <p:extLst>
      <p:ext uri="{BB962C8B-B14F-4D97-AF65-F5344CB8AC3E}">
        <p14:creationId xmlns:p14="http://schemas.microsoft.com/office/powerpoint/2010/main" val="42122259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F481C-F5C8-4F9F-9472-21F56E60C8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457200"/>
            <a:ext cx="10394707" cy="4917385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b="1" i="1" dirty="0"/>
              <a:t>6. Software quality assurance (QA) engineer</a:t>
            </a:r>
            <a:endParaRPr lang="en-US" dirty="0"/>
          </a:p>
          <a:p>
            <a:pPr fontAlgn="base"/>
            <a:r>
              <a:rPr lang="en-US" b="1" dirty="0"/>
              <a:t>2016 median salary: </a:t>
            </a:r>
            <a:r>
              <a:rPr lang="en-US" dirty="0"/>
              <a:t>$86,510</a:t>
            </a:r>
            <a:r>
              <a:rPr lang="en-US" baseline="30000" dirty="0"/>
              <a:t>2</a:t>
            </a:r>
            <a:endParaRPr lang="en-US" dirty="0"/>
          </a:p>
          <a:p>
            <a:pPr fontAlgn="base"/>
            <a:r>
              <a:rPr lang="en-US" b="1" dirty="0"/>
              <a:t>Education requirements: </a:t>
            </a:r>
            <a:r>
              <a:rPr lang="en-US" dirty="0"/>
              <a:t>Bachelor’s degree</a:t>
            </a:r>
          </a:p>
          <a:p>
            <a:pPr fontAlgn="base"/>
            <a:r>
              <a:rPr lang="en-US" b="1" dirty="0"/>
              <a:t>Projected growth (2016-2026)</a:t>
            </a:r>
            <a:r>
              <a:rPr lang="en-US" dirty="0"/>
              <a:t>: 9%</a:t>
            </a:r>
          </a:p>
          <a:p>
            <a:pPr fontAlgn="base"/>
            <a:r>
              <a:rPr lang="en-US" dirty="0">
                <a:hlinkClick r:id="rId2"/>
              </a:rPr>
              <a:t>Software QA engineers</a:t>
            </a:r>
            <a:r>
              <a:rPr lang="en-US" dirty="0"/>
              <a:t> are at the beginning of software, documenting defects, designing tests and scenarios and creating manuals for new software. They also review software designs for functionality and potential problems.</a:t>
            </a:r>
          </a:p>
          <a:p>
            <a:pPr fontAlgn="base"/>
            <a:r>
              <a:rPr lang="en-US" b="1" i="1" dirty="0"/>
              <a:t>7. Business intelligence analyst</a:t>
            </a:r>
            <a:endParaRPr lang="en-US" dirty="0"/>
          </a:p>
          <a:p>
            <a:pPr fontAlgn="base"/>
            <a:r>
              <a:rPr lang="en-US" b="1" dirty="0"/>
              <a:t>2016 median salary:</a:t>
            </a:r>
            <a:r>
              <a:rPr lang="en-US" dirty="0"/>
              <a:t> $86,510</a:t>
            </a:r>
            <a:r>
              <a:rPr lang="en-US" baseline="30000" dirty="0"/>
              <a:t>2</a:t>
            </a:r>
            <a:endParaRPr lang="en-US" dirty="0"/>
          </a:p>
          <a:p>
            <a:pPr fontAlgn="base"/>
            <a:r>
              <a:rPr lang="en-US" b="1" dirty="0"/>
              <a:t>Education requirements: </a:t>
            </a:r>
            <a:r>
              <a:rPr lang="en-US" dirty="0"/>
              <a:t>Bachelor’s degree</a:t>
            </a:r>
          </a:p>
          <a:p>
            <a:pPr fontAlgn="base"/>
            <a:r>
              <a:rPr lang="en-US" b="1" dirty="0"/>
              <a:t>Projected growth (2016-2026)</a:t>
            </a:r>
            <a:r>
              <a:rPr lang="en-US" dirty="0"/>
              <a:t>: 9%</a:t>
            </a:r>
          </a:p>
          <a:p>
            <a:pPr fontAlgn="base"/>
            <a:r>
              <a:rPr lang="en-US" dirty="0"/>
              <a:t>Programming is a bonus, but not as much of a necessity for the </a:t>
            </a:r>
            <a:r>
              <a:rPr lang="en-US" dirty="0">
                <a:hlinkClick r:id="rId3"/>
              </a:rPr>
              <a:t>business intelligence analyst</a:t>
            </a:r>
            <a:r>
              <a:rPr lang="en-US" dirty="0"/>
              <a:t>. This position is for the behind-the-scenes marketer who gathers all the cold facts about software products and trends to determine which software can help solve business initiatives.</a:t>
            </a:r>
          </a:p>
        </p:txBody>
      </p:sp>
    </p:spTree>
    <p:extLst>
      <p:ext uri="{BB962C8B-B14F-4D97-AF65-F5344CB8AC3E}">
        <p14:creationId xmlns:p14="http://schemas.microsoft.com/office/powerpoint/2010/main" val="41124185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15650E-3DD5-419D-AC6E-DA2EA4D7792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525780"/>
            <a:ext cx="10394707" cy="4848805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US" b="1" i="1" dirty="0"/>
              <a:t>8. Network system administrator</a:t>
            </a:r>
            <a:endParaRPr lang="en-US" dirty="0"/>
          </a:p>
          <a:p>
            <a:pPr fontAlgn="base"/>
            <a:r>
              <a:rPr lang="en-US" b="1" dirty="0"/>
              <a:t>2016 median salary: </a:t>
            </a:r>
            <a:r>
              <a:rPr lang="en-US" dirty="0"/>
              <a:t>$79,700</a:t>
            </a:r>
            <a:r>
              <a:rPr lang="en-US" baseline="30000" dirty="0"/>
              <a:t>2</a:t>
            </a:r>
            <a:endParaRPr lang="en-US" dirty="0"/>
          </a:p>
          <a:p>
            <a:pPr fontAlgn="base"/>
            <a:r>
              <a:rPr lang="en-US" b="1" dirty="0"/>
              <a:t>Education requirements: </a:t>
            </a:r>
            <a:r>
              <a:rPr lang="en-US" dirty="0"/>
              <a:t>Bachelor’s degree</a:t>
            </a:r>
          </a:p>
          <a:p>
            <a:pPr fontAlgn="base"/>
            <a:r>
              <a:rPr lang="en-US" b="1" dirty="0"/>
              <a:t>Projected growth (2016-2026)</a:t>
            </a:r>
            <a:r>
              <a:rPr lang="en-US" dirty="0"/>
              <a:t>: 6%</a:t>
            </a:r>
          </a:p>
          <a:p>
            <a:pPr fontAlgn="base"/>
            <a:r>
              <a:rPr lang="en-US" dirty="0">
                <a:hlinkClick r:id="rId2"/>
              </a:rPr>
              <a:t>Network system administrators</a:t>
            </a:r>
            <a:r>
              <a:rPr lang="en-US" dirty="0"/>
              <a:t> maintain computing environments in their networks and prevent disasters by backing up data. Providing network security and avoiding viruses are the </a:t>
            </a:r>
            <a:r>
              <a:rPr lang="en-US" dirty="0">
                <a:hlinkClick r:id="rId3"/>
              </a:rPr>
              <a:t>major tasks</a:t>
            </a:r>
            <a:r>
              <a:rPr lang="en-US" dirty="0"/>
              <a:t>, along with making sure codes are free of errors and protecting both the network and hardware of the computers.</a:t>
            </a:r>
          </a:p>
          <a:p>
            <a:pPr fontAlgn="base"/>
            <a:r>
              <a:rPr lang="en-US" b="1" i="1" dirty="0"/>
              <a:t>9. Computer programmer</a:t>
            </a:r>
            <a:endParaRPr lang="en-US" dirty="0"/>
          </a:p>
          <a:p>
            <a:pPr fontAlgn="base"/>
            <a:r>
              <a:rPr lang="en-US" b="1" dirty="0"/>
              <a:t>2016 median salary: </a:t>
            </a:r>
            <a:r>
              <a:rPr lang="en-US" dirty="0"/>
              <a:t>$79,840</a:t>
            </a:r>
            <a:r>
              <a:rPr lang="en-US" baseline="30000" dirty="0"/>
              <a:t>2</a:t>
            </a:r>
            <a:endParaRPr lang="en-US" dirty="0"/>
          </a:p>
          <a:p>
            <a:pPr fontAlgn="base"/>
            <a:r>
              <a:rPr lang="en-US" b="1" dirty="0"/>
              <a:t>Education requirements: </a:t>
            </a:r>
            <a:r>
              <a:rPr lang="en-US" dirty="0"/>
              <a:t>Bachelor’s degree</a:t>
            </a:r>
          </a:p>
          <a:p>
            <a:pPr fontAlgn="base"/>
            <a:r>
              <a:rPr lang="en-US" b="1" dirty="0"/>
              <a:t>Projected growth (2016-2026)</a:t>
            </a:r>
            <a:r>
              <a:rPr lang="en-US" dirty="0"/>
              <a:t>: -2%</a:t>
            </a:r>
          </a:p>
          <a:p>
            <a:pPr fontAlgn="base"/>
            <a:r>
              <a:rPr lang="en-US" dirty="0">
                <a:hlinkClick r:id="rId4"/>
              </a:rPr>
              <a:t>Computer programmers</a:t>
            </a:r>
            <a:r>
              <a:rPr lang="en-US" dirty="0"/>
              <a:t> write programs and rewrite programs until they are free of errors. They use a workflow chart and coding formulas until the desired information is produced. </a:t>
            </a:r>
            <a:r>
              <a:rPr lang="en-US" dirty="0">
                <a:hlinkClick r:id="rId5"/>
              </a:rPr>
              <a:t>Attention to detail</a:t>
            </a:r>
            <a:r>
              <a:rPr lang="en-US" dirty="0"/>
              <a:t> and patience set you apart in this career.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304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66642E-1CD8-4773-85DF-309C0058B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Else????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EEA8A-3F49-45F5-ABF9-53EBB5EDA0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482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FD7615-CBEE-4D4E-9950-F1CB6BAA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we help under represented populations access these careers?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A530F10-97E7-44A4-BD75-4647197413D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Teaching coding in our classrooms</a:t>
            </a:r>
          </a:p>
          <a:p>
            <a:r>
              <a:rPr lang="en-US" dirty="0"/>
              <a:t>Providing activities that reach the children where they are</a:t>
            </a:r>
          </a:p>
          <a:p>
            <a:r>
              <a:rPr lang="en-US" dirty="0"/>
              <a:t>STEM Action Center Mentorship portal</a:t>
            </a:r>
          </a:p>
          <a:p>
            <a:r>
              <a:rPr lang="en-US" dirty="0"/>
              <a:t>What else?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696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C1CC27B-E9B4-402A-8D25-7BC97B3E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https://www.youtube.com/playlist?list=PLP7Bvyb3ap476Vup0ycZhAt3Eo9AG2pQY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CE6048B-3199-4B00-B315-58DED8AD1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5163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37931-A033-471C-A9E5-41C0AEA12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Friday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4E74867-8A00-4B06-B888-741DB1B4CF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22, 2018</a:t>
            </a:r>
          </a:p>
        </p:txBody>
      </p:sp>
    </p:spTree>
    <p:extLst>
      <p:ext uri="{BB962C8B-B14F-4D97-AF65-F5344CB8AC3E}">
        <p14:creationId xmlns:p14="http://schemas.microsoft.com/office/powerpoint/2010/main" val="162436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E344A-6F73-4581-8879-A81DC68A8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12379-1DE4-455A-A76D-7E7D5B4A9D4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Cracking the Code survey</a:t>
            </a:r>
          </a:p>
          <a:p>
            <a:pPr lvl="1"/>
            <a:r>
              <a:rPr lang="en-US" sz="2800" u="sng" dirty="0">
                <a:hlinkClick r:id="rId2"/>
              </a:rPr>
              <a:t>https://www.surveymonkey.com/r/58TC3DN</a:t>
            </a:r>
            <a:r>
              <a:rPr lang="en-US" sz="28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00570617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81E2E-1576-4CA2-AAED-58A6FADF6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for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1D68B9-728E-4D08-BB0F-BA46F7CAF3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431235"/>
            <a:ext cx="10394707" cy="428045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7:30 Breakfast</a:t>
            </a:r>
          </a:p>
          <a:p>
            <a:r>
              <a:rPr lang="en-US" dirty="0"/>
              <a:t>8:00 Speaker Crispin Gravatt</a:t>
            </a:r>
          </a:p>
          <a:p>
            <a:r>
              <a:rPr lang="en-US" dirty="0"/>
              <a:t>9:00 Review</a:t>
            </a:r>
          </a:p>
          <a:p>
            <a:r>
              <a:rPr lang="en-US" dirty="0"/>
              <a:t>9:15 Code-a-pillars</a:t>
            </a:r>
          </a:p>
          <a:p>
            <a:r>
              <a:rPr lang="en-US" dirty="0"/>
              <a:t>10:15 break</a:t>
            </a:r>
          </a:p>
          <a:p>
            <a:r>
              <a:rPr lang="en-US" dirty="0"/>
              <a:t>10:30 Digital Citizenship</a:t>
            </a:r>
          </a:p>
          <a:p>
            <a:r>
              <a:rPr lang="en-US" dirty="0"/>
              <a:t>12:00 Lunch</a:t>
            </a:r>
          </a:p>
          <a:p>
            <a:r>
              <a:rPr lang="en-US" dirty="0"/>
              <a:t>1:00 Virtual Reality</a:t>
            </a:r>
          </a:p>
          <a:p>
            <a:r>
              <a:rPr lang="en-US" dirty="0"/>
              <a:t>2:00 Prep for strand share out</a:t>
            </a:r>
          </a:p>
          <a:p>
            <a:r>
              <a:rPr lang="en-US" dirty="0"/>
              <a:t>2:15  Final surveys</a:t>
            </a:r>
          </a:p>
          <a:p>
            <a:r>
              <a:rPr lang="en-US" dirty="0"/>
              <a:t>3:00 break</a:t>
            </a:r>
          </a:p>
          <a:p>
            <a:r>
              <a:rPr lang="en-US" dirty="0"/>
              <a:t>3:15 Strand Share</a:t>
            </a:r>
          </a:p>
          <a:p>
            <a:r>
              <a:rPr lang="en-US" dirty="0"/>
              <a:t>4:30 Wrap up</a:t>
            </a:r>
          </a:p>
        </p:txBody>
      </p:sp>
    </p:spTree>
    <p:extLst>
      <p:ext uri="{BB962C8B-B14F-4D97-AF65-F5344CB8AC3E}">
        <p14:creationId xmlns:p14="http://schemas.microsoft.com/office/powerpoint/2010/main" val="5641893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2400409-A23F-4B3F-BC0F-F50122576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D1D2EF8-3E6D-4D57-8E82-FD2A4E10FD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Parts of a computer</a:t>
            </a:r>
          </a:p>
          <a:p>
            <a:r>
              <a:rPr lang="en-US" dirty="0"/>
              <a:t>Saving things on a computer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Networks</a:t>
            </a:r>
          </a:p>
          <a:p>
            <a:r>
              <a:rPr lang="en-US" dirty="0"/>
              <a:t>History</a:t>
            </a:r>
          </a:p>
          <a:p>
            <a:r>
              <a:rPr lang="en-US" dirty="0"/>
              <a:t>Typing</a:t>
            </a:r>
          </a:p>
          <a:p>
            <a:r>
              <a:rPr lang="en-US" dirty="0"/>
              <a:t>Coding</a:t>
            </a:r>
          </a:p>
          <a:p>
            <a:r>
              <a:rPr lang="en-US" dirty="0"/>
              <a:t>Computational Thinking</a:t>
            </a:r>
          </a:p>
          <a:p>
            <a:r>
              <a:rPr lang="en-US" dirty="0"/>
              <a:t>Computer science careers</a:t>
            </a:r>
          </a:p>
        </p:txBody>
      </p:sp>
    </p:spTree>
    <p:extLst>
      <p:ext uri="{BB962C8B-B14F-4D97-AF65-F5344CB8AC3E}">
        <p14:creationId xmlns:p14="http://schemas.microsoft.com/office/powerpoint/2010/main" val="255820275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13DDC48-A480-4177-B736-154D9907C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Code-A-Pillars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4230DA-1160-4C4A-9E6E-39FCE326A6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Pull out your code-a-pillars and play with them for a few minutes</a:t>
            </a:r>
          </a:p>
        </p:txBody>
      </p:sp>
    </p:spTree>
    <p:extLst>
      <p:ext uri="{BB962C8B-B14F-4D97-AF65-F5344CB8AC3E}">
        <p14:creationId xmlns:p14="http://schemas.microsoft.com/office/powerpoint/2010/main" val="38920123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363248-12CF-4D5B-AE49-0D0A00AF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Code-A-Pillar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23BCDAA-6099-416E-B726-29D3405CB3E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508760"/>
            <a:ext cx="10394707" cy="409194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Partner up and work together to complete the following challenges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the code-a-pillar get from point a to point b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the code-a-pillar turn at least 90 degrees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the code-a-pillar go around a chair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the code-a-pillar go under a “tunnel”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the code-a-pillar do at least 6 pieces of code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Have the code-a-pillar sing twice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Figure out how many “straight” pieces of code you would need to get the code-a-pillar across the room</a:t>
            </a:r>
          </a:p>
        </p:txBody>
      </p:sp>
    </p:spTree>
    <p:extLst>
      <p:ext uri="{BB962C8B-B14F-4D97-AF65-F5344CB8AC3E}">
        <p14:creationId xmlns:p14="http://schemas.microsoft.com/office/powerpoint/2010/main" val="38893904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D1F955-0D60-464D-90F5-E2A2515BF0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Break time!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C12559B-9F49-4B98-B21A-24A602C942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Take a 10-15 min break</a:t>
            </a:r>
          </a:p>
        </p:txBody>
      </p:sp>
    </p:spTree>
    <p:extLst>
      <p:ext uri="{BB962C8B-B14F-4D97-AF65-F5344CB8AC3E}">
        <p14:creationId xmlns:p14="http://schemas.microsoft.com/office/powerpoint/2010/main" val="16814546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88E083-4F35-4083-A782-5A8C11BF6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Citizenship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F72D13-5274-4927-9331-CD91291D79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K-2.IC.01</a:t>
            </a:r>
          </a:p>
          <a:p>
            <a:r>
              <a:rPr lang="en-US" dirty="0"/>
              <a:t>Practice responsible digital citizenship (legal and ethical behaviors) in the use of technology systems and software.</a:t>
            </a:r>
          </a:p>
        </p:txBody>
      </p:sp>
    </p:spTree>
    <p:extLst>
      <p:ext uri="{BB962C8B-B14F-4D97-AF65-F5344CB8AC3E}">
        <p14:creationId xmlns:p14="http://schemas.microsoft.com/office/powerpoint/2010/main" val="27950097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1ED3AF-F4DE-406A-BB96-26EE905B3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Citizenship videos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212EBA5-DE46-4C47-AB19-54C1E67874B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https://www.youtube.com/watch?v=uwY6KsipuJQ&amp;list=PL8TjVyuBdsCnTZiAYcQcF4v-6dw0nlRJm</a:t>
            </a:r>
            <a:endParaRPr lang="en-US" dirty="0"/>
          </a:p>
          <a:p>
            <a:r>
              <a:rPr lang="en-US" u="sng" dirty="0">
                <a:hlinkClick r:id="rId3"/>
              </a:rPr>
              <a:t>https://www.youtube.com/watch?v=8rOnMl26dR8&amp;index=5&amp;list=PL8TjVyuBdsCnTZiAYcQcF4v-6dw0nlRJm</a:t>
            </a:r>
            <a:endParaRPr lang="en-US" u="sng" dirty="0"/>
          </a:p>
          <a:p>
            <a:r>
              <a:rPr lang="en-US" u="sng" dirty="0">
                <a:hlinkClick r:id="rId4"/>
              </a:rPr>
              <a:t>https://www.youtube.com/watch?v=S7A2n1c3UiA&amp;index=7&amp;list=PL8TjVyuBdsCnTZiAYcQcF4v-6dw0nlRJm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541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8642AF-C14D-4FC7-BC52-E8FEDF065A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Lunch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5EB4AD-C12A-403B-93EF-11B89ED164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Meet back here at 1</a:t>
            </a:r>
          </a:p>
        </p:txBody>
      </p:sp>
    </p:spTree>
    <p:extLst>
      <p:ext uri="{BB962C8B-B14F-4D97-AF65-F5344CB8AC3E}">
        <p14:creationId xmlns:p14="http://schemas.microsoft.com/office/powerpoint/2010/main" val="31978916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2110D7-21AE-4FAC-9182-234D432FA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Reality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28D39C-31E0-49F7-B9C7-396E2FF15E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658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E81732-BBF8-4671-B66E-7CBB01B88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Strand Share-Out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0AE422C-5CF1-4A28-8FE7-9C476A672B2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did you learn?</a:t>
            </a:r>
          </a:p>
          <a:p>
            <a:r>
              <a:rPr lang="en-US" dirty="0"/>
              <a:t>What did you like?</a:t>
            </a:r>
          </a:p>
          <a:p>
            <a:r>
              <a:rPr lang="en-US" dirty="0"/>
              <a:t>Who is willing to share in front of everyone?</a:t>
            </a:r>
          </a:p>
        </p:txBody>
      </p:sp>
    </p:spTree>
    <p:extLst>
      <p:ext uri="{BB962C8B-B14F-4D97-AF65-F5344CB8AC3E}">
        <p14:creationId xmlns:p14="http://schemas.microsoft.com/office/powerpoint/2010/main" val="2004145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F9097-FA4B-4AC7-82A2-3861355F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for this strand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B5825-C7D4-4685-AFDD-6663095FBBB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Participants will gain confidence in teaching Coding and Computer Science to their students</a:t>
            </a:r>
          </a:p>
          <a:p>
            <a:r>
              <a:rPr lang="en-US" dirty="0"/>
              <a:t>Participants will understand the benefits of teaching coding and computer Sciences to their students</a:t>
            </a:r>
          </a:p>
          <a:p>
            <a:r>
              <a:rPr lang="en-US" dirty="0"/>
              <a:t>Participants will leave with tools, resources, and lessons that they can apply to their own classrooms</a:t>
            </a:r>
          </a:p>
        </p:txBody>
      </p:sp>
    </p:spTree>
    <p:extLst>
      <p:ext uri="{BB962C8B-B14F-4D97-AF65-F5344CB8AC3E}">
        <p14:creationId xmlns:p14="http://schemas.microsoft.com/office/powerpoint/2010/main" val="358064496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045BC-3659-431B-BDB7-5271BCA55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Surveys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16F53-6568-4432-88BB-5F48A82B557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Cracking the Code Survey</a:t>
            </a:r>
          </a:p>
          <a:p>
            <a:pPr lvl="1"/>
            <a:r>
              <a:rPr lang="en-US" u="sng" dirty="0">
                <a:hlinkClick r:id="rId2"/>
              </a:rPr>
              <a:t>https://www.surveymonkey.com/r/5L7VC96</a:t>
            </a:r>
            <a:endParaRPr lang="en-US" u="sng" dirty="0"/>
          </a:p>
          <a:p>
            <a:r>
              <a:rPr lang="en-US" dirty="0"/>
              <a:t>STEM Action Center Survey</a:t>
            </a:r>
          </a:p>
          <a:p>
            <a:pPr lvl="1"/>
            <a:r>
              <a:rPr lang="en-US" u="sng" dirty="0">
                <a:hlinkClick r:id="rId3"/>
              </a:rPr>
              <a:t>https://idahostem.force.com/gms/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175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09275-B56E-42F2-9874-259563A0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DFBD-9BF9-4174-997F-0BF7148AAD2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Please leave kits here so that as we go through the lessons you can pull out and use your new toys as needed/wanted</a:t>
            </a:r>
          </a:p>
        </p:txBody>
      </p:sp>
    </p:spTree>
    <p:extLst>
      <p:ext uri="{BB962C8B-B14F-4D97-AF65-F5344CB8AC3E}">
        <p14:creationId xmlns:p14="http://schemas.microsoft.com/office/powerpoint/2010/main" val="3382142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5110DE-336F-4CE6-8AD4-AA922AD37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Parts of a </a:t>
            </a:r>
            <a:r>
              <a:rPr lang="en-US" dirty="0" err="1"/>
              <a:t>COmputer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C2D898-80B9-4AD9-92AB-14BF2287F8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K-2.CS.01</a:t>
            </a:r>
          </a:p>
          <a:p>
            <a:r>
              <a:rPr lang="en-US" dirty="0"/>
              <a:t>Locate and identify computing, input, and output devices in a variety of environments (e.g. desktop and laptop computers, tablets, mobile devices, monitors, keyboards, mouse, printers).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37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7583</TotalTime>
  <Words>2107</Words>
  <Application>Microsoft Office PowerPoint</Application>
  <PresentationFormat>Widescreen</PresentationFormat>
  <Paragraphs>374</Paragraphs>
  <Slides>70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3" baseType="lpstr">
      <vt:lpstr>Arial</vt:lpstr>
      <vt:lpstr>Impact</vt:lpstr>
      <vt:lpstr>Main Event</vt:lpstr>
      <vt:lpstr>Cracking the Code</vt:lpstr>
      <vt:lpstr>Tuesday</vt:lpstr>
      <vt:lpstr>Schedule for the day</vt:lpstr>
      <vt:lpstr>Who are We?</vt:lpstr>
      <vt:lpstr>Contact Information</vt:lpstr>
      <vt:lpstr>Survey</vt:lpstr>
      <vt:lpstr>Goals for this strand</vt:lpstr>
      <vt:lpstr>Presents!</vt:lpstr>
      <vt:lpstr>Parts of a COmputer</vt:lpstr>
      <vt:lpstr>What is a Computer?</vt:lpstr>
      <vt:lpstr>BrainPop Jr. as a resource</vt:lpstr>
      <vt:lpstr>https://jr.brainpop.com/artsandtechnology/technology/partsofacomputer/</vt:lpstr>
      <vt:lpstr>Labeling parts of a computer</vt:lpstr>
      <vt:lpstr>Break time!</vt:lpstr>
      <vt:lpstr>Saving things on a COmputer</vt:lpstr>
      <vt:lpstr>Sorting game- 15 mins</vt:lpstr>
      <vt:lpstr>Reflection! </vt:lpstr>
      <vt:lpstr>Google DOcs</vt:lpstr>
      <vt:lpstr>Popcorn SHare</vt:lpstr>
      <vt:lpstr>Lunch</vt:lpstr>
      <vt:lpstr>Software and Networks</vt:lpstr>
      <vt:lpstr>Look inside how computers work</vt:lpstr>
      <vt:lpstr>Network Telephone</vt:lpstr>
      <vt:lpstr>History of computers</vt:lpstr>
      <vt:lpstr>Break time!</vt:lpstr>
      <vt:lpstr>Typing</vt:lpstr>
      <vt:lpstr>Typing.com</vt:lpstr>
      <vt:lpstr>Wednesday</vt:lpstr>
      <vt:lpstr>Schedule for the day</vt:lpstr>
      <vt:lpstr>Coding!</vt:lpstr>
      <vt:lpstr>(https://jr.brainpop.com/artsandtechnology/technology/computerprogramming/)</vt:lpstr>
      <vt:lpstr>Coding each other</vt:lpstr>
      <vt:lpstr>Break time</vt:lpstr>
      <vt:lpstr>Coding “Unplugged”</vt:lpstr>
      <vt:lpstr>Adjustments I make in my class</vt:lpstr>
      <vt:lpstr>Puppy Programming </vt:lpstr>
      <vt:lpstr>Coding Moby</vt:lpstr>
      <vt:lpstr>Lunch</vt:lpstr>
      <vt:lpstr>Kodable</vt:lpstr>
      <vt:lpstr>Kodable Teacher Account</vt:lpstr>
      <vt:lpstr>Break Time</vt:lpstr>
      <vt:lpstr>Codespark Academy-The Foos!</vt:lpstr>
      <vt:lpstr>Code.org</vt:lpstr>
      <vt:lpstr>Education city</vt:lpstr>
      <vt:lpstr>Reminders for Tomorrow</vt:lpstr>
      <vt:lpstr>Thursday</vt:lpstr>
      <vt:lpstr>Schedule for the day</vt:lpstr>
      <vt:lpstr>Programs to Download for lesson tomorrow</vt:lpstr>
      <vt:lpstr>Computational Thinking and Computer Science Careers</vt:lpstr>
      <vt:lpstr>Computational Thinking</vt:lpstr>
      <vt:lpstr>Computer Science Careers</vt:lpstr>
      <vt:lpstr>PowerPoint Presentation</vt:lpstr>
      <vt:lpstr>PowerPoint Presentation</vt:lpstr>
      <vt:lpstr>PowerPoint Presentation</vt:lpstr>
      <vt:lpstr>PowerPoint Presentation</vt:lpstr>
      <vt:lpstr>What Else????</vt:lpstr>
      <vt:lpstr>How do we help under represented populations access these careers?</vt:lpstr>
      <vt:lpstr>https://www.youtube.com/playlist?list=PLP7Bvyb3ap476Vup0ycZhAt3Eo9AG2pQY</vt:lpstr>
      <vt:lpstr>Friday</vt:lpstr>
      <vt:lpstr>Schedule for the day</vt:lpstr>
      <vt:lpstr>Review</vt:lpstr>
      <vt:lpstr>Code-A-Pillars</vt:lpstr>
      <vt:lpstr>Code-A-Pillar challenges</vt:lpstr>
      <vt:lpstr>Break time!</vt:lpstr>
      <vt:lpstr>Digital Citizenship</vt:lpstr>
      <vt:lpstr>Digital Citizenship videos</vt:lpstr>
      <vt:lpstr>Lunch</vt:lpstr>
      <vt:lpstr>Virtual Reality</vt:lpstr>
      <vt:lpstr>Strand Share-Out</vt:lpstr>
      <vt:lpstr>Final Surveys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Cracking the Code</dc:title>
  <dc:creator>Ashley Schaffner</dc:creator>
  <cp:lastModifiedBy>Ashley Schaffner</cp:lastModifiedBy>
  <cp:revision>38</cp:revision>
  <dcterms:created xsi:type="dcterms:W3CDTF">2018-06-11T17:30:17Z</dcterms:created>
  <dcterms:modified xsi:type="dcterms:W3CDTF">2018-06-16T23:53:22Z</dcterms:modified>
</cp:coreProperties>
</file>